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67" r:id="rId4"/>
    <p:sldId id="291" r:id="rId5"/>
    <p:sldId id="264" r:id="rId6"/>
    <p:sldId id="266" r:id="rId7"/>
    <p:sldId id="282" r:id="rId8"/>
    <p:sldId id="269" r:id="rId9"/>
    <p:sldId id="274" r:id="rId10"/>
    <p:sldId id="275" r:id="rId11"/>
    <p:sldId id="294" r:id="rId12"/>
    <p:sldId id="321" r:id="rId13"/>
    <p:sldId id="322" r:id="rId14"/>
    <p:sldId id="295" r:id="rId15"/>
    <p:sldId id="311" r:id="rId16"/>
    <p:sldId id="298" r:id="rId17"/>
    <p:sldId id="299" r:id="rId18"/>
    <p:sldId id="300" r:id="rId19"/>
    <p:sldId id="305" r:id="rId20"/>
    <p:sldId id="301" r:id="rId21"/>
    <p:sldId id="310" r:id="rId22"/>
    <p:sldId id="302" r:id="rId23"/>
    <p:sldId id="306" r:id="rId24"/>
    <p:sldId id="307" r:id="rId25"/>
    <p:sldId id="312" r:id="rId26"/>
    <p:sldId id="308" r:id="rId27"/>
    <p:sldId id="309" r:id="rId28"/>
    <p:sldId id="304" r:id="rId29"/>
    <p:sldId id="313" r:id="rId30"/>
    <p:sldId id="314" r:id="rId31"/>
    <p:sldId id="315" r:id="rId32"/>
    <p:sldId id="316" r:id="rId33"/>
    <p:sldId id="317" r:id="rId34"/>
    <p:sldId id="319" r:id="rId35"/>
    <p:sldId id="296" r:id="rId36"/>
    <p:sldId id="277" r:id="rId37"/>
    <p:sldId id="320" r:id="rId38"/>
    <p:sldId id="323" r:id="rId39"/>
    <p:sldId id="324" r:id="rId40"/>
    <p:sldId id="325" r:id="rId41"/>
    <p:sldId id="297" r:id="rId42"/>
    <p:sldId id="326" r:id="rId43"/>
    <p:sldId id="327" r:id="rId44"/>
    <p:sldId id="328" r:id="rId45"/>
    <p:sldId id="329" r:id="rId46"/>
    <p:sldId id="331" r:id="rId47"/>
    <p:sldId id="332" r:id="rId48"/>
    <p:sldId id="330" r:id="rId49"/>
    <p:sldId id="334" r:id="rId50"/>
    <p:sldId id="335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8C877-82DF-4D55-9F71-4CD91C4B2CDE}" v="31" dt="2024-02-04T12:58:28.945"/>
    <p1510:client id="{E2FAA33E-A3A4-463C-8B0F-55AEAC77FD7C}" v="694" dt="2024-02-05T04:46:29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73" autoAdjust="0"/>
    <p:restoredTop sz="82460"/>
  </p:normalViewPr>
  <p:slideViewPr>
    <p:cSldViewPr snapToGrid="0">
      <p:cViewPr>
        <p:scale>
          <a:sx n="113" d="100"/>
          <a:sy n="113" d="100"/>
        </p:scale>
        <p:origin x="224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3FD00-BD7B-D74F-952E-9CF240A14102}" type="datetimeFigureOut">
              <a:rPr kumimoji="1" lang="ko-KR" altLang="en-US" smtClean="0"/>
              <a:t>2025. 5. 13.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7DE28-B20F-DC4A-A4B4-FFE6AC3A43D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806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여기서 계속 언급이 되는 </a:t>
            </a:r>
            <a:r>
              <a:rPr kumimoji="1" lang="en-US" altLang="ko-KR" dirty="0"/>
              <a:t>3d gaussian </a:t>
            </a:r>
            <a:r>
              <a:rPr kumimoji="1" lang="ko-KR" altLang="en-US" dirty="0"/>
              <a:t>이란 </a:t>
            </a:r>
            <a:r>
              <a:rPr kumimoji="1" lang="ko-KR" altLang="en-US" dirty="0" err="1"/>
              <a:t>뭘까요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882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D8388-7404-477B-03F0-E0D4938B6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2D78CE-FA09-223C-2289-0F8277D72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8DDC8E-3BB5-9C8B-9EB5-310ED1AAE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먼저 **섭동 샘플링</a:t>
            </a:r>
            <a:r>
              <a:rPr lang="en-US" altLang="ko-KR" dirty="0"/>
              <a:t>(</a:t>
            </a:r>
            <a:r>
              <a:rPr lang="en" altLang="ko-KR" dirty="0"/>
              <a:t>Perturbation Sampling)**</a:t>
            </a:r>
            <a:r>
              <a:rPr lang="ko-KR" altLang="en-US" dirty="0"/>
              <a:t>입니다</a:t>
            </a:r>
            <a:r>
              <a:rPr lang="en-US" altLang="ko-KR" dirty="0"/>
              <a:t>." "</a:t>
            </a:r>
            <a:r>
              <a:rPr lang="ko-KR" altLang="en-US" dirty="0"/>
              <a:t>이 방식은 </a:t>
            </a:r>
            <a:r>
              <a:rPr lang="ko-KR" altLang="en-US" b="1" dirty="0"/>
              <a:t>균일하게 분포된 초기 </a:t>
            </a:r>
            <a:r>
              <a:rPr lang="ko-KR" altLang="en-US" b="1" dirty="0" err="1"/>
              <a:t>지점들</a:t>
            </a:r>
            <a:r>
              <a:rPr lang="ko-KR" altLang="en-US" dirty="0" err="1"/>
              <a:t>에서</a:t>
            </a:r>
            <a:r>
              <a:rPr lang="ko-KR" altLang="en-US" dirty="0"/>
              <a:t> 시작합니다</a:t>
            </a:r>
            <a:r>
              <a:rPr lang="en-US" altLang="ko-KR" dirty="0"/>
              <a:t>. </a:t>
            </a:r>
            <a:r>
              <a:rPr lang="ko-KR" altLang="en-US" dirty="0"/>
              <a:t>코드의 </a:t>
            </a:r>
            <a:r>
              <a:rPr lang="en" altLang="ko-KR" dirty="0" err="1"/>
              <a:t>tf.linspace</a:t>
            </a:r>
            <a:r>
              <a:rPr lang="en" altLang="ko-KR" dirty="0"/>
              <a:t> </a:t>
            </a:r>
            <a:r>
              <a:rPr lang="ko-KR" altLang="en-US" dirty="0"/>
              <a:t>부분이 이 초기 지점들을 생성합니다</a:t>
            </a:r>
            <a:r>
              <a:rPr lang="en-US" altLang="ko-KR" dirty="0"/>
              <a:t>." "</a:t>
            </a:r>
            <a:r>
              <a:rPr lang="ko-KR" altLang="en-US" dirty="0"/>
              <a:t>그 다음</a:t>
            </a:r>
            <a:r>
              <a:rPr lang="en-US" altLang="ko-KR" dirty="0"/>
              <a:t>, </a:t>
            </a:r>
            <a:r>
              <a:rPr lang="en" altLang="ko-KR" dirty="0"/>
              <a:t>rand </a:t>
            </a:r>
            <a:r>
              <a:rPr lang="ko-KR" altLang="en-US" dirty="0"/>
              <a:t>조건이 참일 때</a:t>
            </a:r>
            <a:r>
              <a:rPr lang="en-US" altLang="ko-KR" dirty="0"/>
              <a:t>, </a:t>
            </a:r>
            <a:r>
              <a:rPr lang="ko-KR" altLang="en-US" dirty="0"/>
              <a:t>각 초기 지점에 **독립적인 무작위 값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'</a:t>
            </a:r>
            <a:r>
              <a:rPr lang="ko-KR" altLang="en-US" dirty="0"/>
              <a:t>섭동</a:t>
            </a:r>
            <a:r>
              <a:rPr lang="en-US" altLang="ko-KR" dirty="0"/>
              <a:t>(</a:t>
            </a:r>
            <a:r>
              <a:rPr lang="en" altLang="ko-KR" dirty="0"/>
              <a:t>noise)'**</a:t>
            </a:r>
            <a:r>
              <a:rPr lang="ko-KR" altLang="en-US" dirty="0"/>
              <a:t>을 더해 최종 샘플 위치를 결정합니다</a:t>
            </a:r>
            <a:r>
              <a:rPr lang="en-US" altLang="ko-KR" dirty="0"/>
              <a:t>." "</a:t>
            </a:r>
            <a:r>
              <a:rPr lang="ko-KR" altLang="en-US" dirty="0"/>
              <a:t>이 섭동의 크기는 </a:t>
            </a:r>
            <a:r>
              <a:rPr lang="en-US" altLang="ko-KR" dirty="0"/>
              <a:t>(</a:t>
            </a:r>
            <a:r>
              <a:rPr lang="en" altLang="ko-KR" dirty="0"/>
              <a:t>far - near) / </a:t>
            </a:r>
            <a:r>
              <a:rPr lang="en" altLang="ko-KR" dirty="0" err="1"/>
              <a:t>num_samples</a:t>
            </a:r>
            <a:r>
              <a:rPr lang="ko-KR" altLang="en-US" dirty="0"/>
              <a:t>로 정의된 범위 내에서 결정되며</a:t>
            </a:r>
            <a:r>
              <a:rPr lang="en-US" altLang="ko-KR" dirty="0"/>
              <a:t>, </a:t>
            </a:r>
            <a:r>
              <a:rPr lang="ko-KR" altLang="en-US" dirty="0"/>
              <a:t>이는 그림에서 각 초기 지점</a:t>
            </a:r>
            <a:r>
              <a:rPr lang="en-US" altLang="ko-KR" dirty="0"/>
              <a:t>(</a:t>
            </a:r>
            <a:r>
              <a:rPr lang="ko-KR" altLang="en-US" dirty="0"/>
              <a:t>파란 원</a:t>
            </a:r>
            <a:r>
              <a:rPr lang="en-US" altLang="ko-KR" dirty="0"/>
              <a:t>)</a:t>
            </a:r>
            <a:r>
              <a:rPr lang="ko-KR" altLang="en-US" dirty="0" err="1"/>
              <a:t>으로부터</a:t>
            </a:r>
            <a:r>
              <a:rPr lang="ko-KR" altLang="en-US" dirty="0"/>
              <a:t> </a:t>
            </a:r>
            <a:r>
              <a:rPr lang="ko-KR" altLang="en-US" dirty="0" err="1"/>
              <a:t>뻗어나가는</a:t>
            </a:r>
            <a:r>
              <a:rPr lang="ko-KR" altLang="en-US" dirty="0"/>
              <a:t> 회색 영역으로 </a:t>
            </a:r>
            <a:r>
              <a:rPr lang="ko-KR" altLang="en-US" dirty="0" err="1"/>
              <a:t>시각화되어</a:t>
            </a:r>
            <a:r>
              <a:rPr lang="ko-KR" altLang="en-US" dirty="0"/>
              <a:t> 있습니다</a:t>
            </a:r>
            <a:r>
              <a:rPr lang="en-US" altLang="ko-KR" dirty="0"/>
              <a:t>." "</a:t>
            </a:r>
            <a:r>
              <a:rPr lang="ko-KR" altLang="en-US" dirty="0"/>
              <a:t>결과적으로</a:t>
            </a:r>
            <a:r>
              <a:rPr lang="en-US" altLang="ko-KR" dirty="0"/>
              <a:t>, </a:t>
            </a:r>
            <a:r>
              <a:rPr lang="ko-KR" altLang="en-US" b="1" dirty="0"/>
              <a:t>고정된 기준점들을 약간씩 </a:t>
            </a:r>
            <a:r>
              <a:rPr lang="en-US" altLang="ko-KR" b="1" dirty="0"/>
              <a:t>'</a:t>
            </a:r>
            <a:r>
              <a:rPr lang="ko-KR" altLang="en-US" b="1" dirty="0"/>
              <a:t>흔들어서</a:t>
            </a:r>
            <a:r>
              <a:rPr lang="en-US" altLang="ko-KR" b="1" dirty="0"/>
              <a:t>' </a:t>
            </a:r>
            <a:r>
              <a:rPr lang="ko-KR" altLang="en-US" b="1" dirty="0"/>
              <a:t>최종 샘플</a:t>
            </a:r>
            <a:r>
              <a:rPr lang="en-US" altLang="ko-KR" b="1" dirty="0"/>
              <a:t>(</a:t>
            </a:r>
            <a:r>
              <a:rPr lang="ko-KR" altLang="en-US" b="1" dirty="0"/>
              <a:t>빨간 </a:t>
            </a:r>
            <a:r>
              <a:rPr lang="en" altLang="ko-KR" b="1" dirty="0"/>
              <a:t>X)</a:t>
            </a:r>
            <a:r>
              <a:rPr lang="ko-KR" altLang="en-US" b="1" dirty="0"/>
              <a:t>을 얻는 방식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이를 통해 샘플링을 연속적으로 만들어 </a:t>
            </a:r>
            <a:r>
              <a:rPr lang="ko-KR" altLang="en-US" dirty="0" err="1"/>
              <a:t>에일리어싱을</a:t>
            </a:r>
            <a:r>
              <a:rPr lang="ko-KR" altLang="en-US" dirty="0"/>
              <a:t> 줄이려는 목적이 있습니다</a:t>
            </a:r>
            <a:r>
              <a:rPr lang="en-US" altLang="ko-KR" dirty="0"/>
              <a:t>." "</a:t>
            </a:r>
            <a:r>
              <a:rPr lang="ko-KR" altLang="en-US" dirty="0"/>
              <a:t>하지만 각 지점의 섭동은 독립적이어서</a:t>
            </a:r>
            <a:r>
              <a:rPr lang="en-US" altLang="ko-KR" dirty="0"/>
              <a:t>, </a:t>
            </a:r>
            <a:r>
              <a:rPr lang="ko-KR" altLang="en-US" dirty="0"/>
              <a:t>최종 샘플들의 간격이 </a:t>
            </a:r>
            <a:r>
              <a:rPr lang="ko-KR" altLang="en-US" dirty="0" err="1"/>
              <a:t>불규칙해지거나</a:t>
            </a:r>
            <a:r>
              <a:rPr lang="ko-KR" altLang="en-US" dirty="0"/>
              <a:t> 특정 영역에 샘플이 몰릴 가능성이 있습니다</a:t>
            </a:r>
            <a:r>
              <a:rPr lang="en-US" altLang="ko-KR" dirty="0"/>
              <a:t>.”</a:t>
            </a:r>
          </a:p>
          <a:p>
            <a:endParaRPr kumimoji="1" lang="en-US" altLang="ko-KR" dirty="0"/>
          </a:p>
          <a:p>
            <a:pPr>
              <a:buNone/>
            </a:pPr>
            <a:r>
              <a:rPr lang="en" altLang="ko-KR" b="1" dirty="0"/>
              <a:t>Initial Uniform Points (</a:t>
            </a:r>
            <a:r>
              <a:rPr lang="ko-KR" altLang="en-US" b="1" dirty="0"/>
              <a:t>초기 균일 지점</a:t>
            </a:r>
            <a:r>
              <a:rPr lang="en-US" altLang="ko-KR" b="1" dirty="0"/>
              <a:t>):</a:t>
            </a:r>
            <a:r>
              <a:rPr lang="ko-KR" altLang="en-US" dirty="0"/>
              <a:t> </a:t>
            </a:r>
            <a:r>
              <a:rPr lang="en" altLang="ko-KR" dirty="0" err="1"/>
              <a:t>tf.linspace</a:t>
            </a:r>
            <a:r>
              <a:rPr lang="ko-KR" altLang="en-US" dirty="0"/>
              <a:t>로 생성되는 규칙적인 시작점을 강조합니다</a:t>
            </a:r>
            <a:r>
              <a:rPr lang="en-US" altLang="ko-KR" dirty="0"/>
              <a:t>. </a:t>
            </a:r>
          </a:p>
          <a:p>
            <a:pPr>
              <a:buNone/>
            </a:pPr>
            <a:r>
              <a:rPr lang="en" altLang="ko-KR" b="1" dirty="0"/>
              <a:t>Random Jitter/Offset (</a:t>
            </a:r>
            <a:r>
              <a:rPr lang="ko-KR" altLang="en-US" b="1" dirty="0"/>
              <a:t>무작위 떨림</a:t>
            </a:r>
            <a:r>
              <a:rPr lang="en-US" altLang="ko-KR" b="1" dirty="0"/>
              <a:t>/</a:t>
            </a:r>
            <a:r>
              <a:rPr lang="ko-KR" altLang="en-US" b="1" dirty="0"/>
              <a:t>오프셋</a:t>
            </a:r>
            <a:r>
              <a:rPr lang="en-US" altLang="ko-KR" b="1" dirty="0"/>
              <a:t>):</a:t>
            </a:r>
            <a:r>
              <a:rPr lang="ko-KR" altLang="en-US" dirty="0"/>
              <a:t> 각 지점에 독립적인 노이즈가 더해져 위치가 변동되는 핵심 과정을 나타냅니다</a:t>
            </a:r>
            <a:r>
              <a:rPr lang="en-US" altLang="ko-KR" dirty="0"/>
              <a:t>. </a:t>
            </a:r>
          </a:p>
          <a:p>
            <a:pPr>
              <a:buNone/>
            </a:pPr>
            <a:r>
              <a:rPr lang="en" altLang="ko-KR" b="1" dirty="0"/>
              <a:t>Continuous Sampling (</a:t>
            </a:r>
            <a:r>
              <a:rPr lang="ko-KR" altLang="en-US" b="1" dirty="0"/>
              <a:t>연속적 샘플링</a:t>
            </a:r>
            <a:r>
              <a:rPr lang="en-US" altLang="ko-KR" b="1" dirty="0"/>
              <a:t>):</a:t>
            </a:r>
            <a:r>
              <a:rPr lang="ko-KR" altLang="en-US" dirty="0"/>
              <a:t> 고정된 샘플링의 단점을 보완하여 </a:t>
            </a:r>
            <a:r>
              <a:rPr lang="ko-KR" altLang="en-US" dirty="0" err="1"/>
              <a:t>에일리어싱을</a:t>
            </a:r>
            <a:r>
              <a:rPr lang="ko-KR" altLang="en-US" dirty="0"/>
              <a:t> 줄이려는 주된 목적을 설명합니다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D85011-5D15-4F22-76BD-35F98F1C70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796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C7C83-72B5-257D-88A8-0A4B4B5F4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D023C9-FA78-9E58-4836-777EF9A5F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25B410-89F0-2F85-92B9-EF4B29A3D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다음은 **계층적 샘플링</a:t>
            </a:r>
            <a:r>
              <a:rPr lang="en-US" altLang="ko-KR" dirty="0"/>
              <a:t>(</a:t>
            </a:r>
            <a:r>
              <a:rPr lang="en" altLang="ko-KR" dirty="0"/>
              <a:t>Stratified Sampling)**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방식은 </a:t>
            </a:r>
            <a:r>
              <a:rPr lang="en" altLang="ko-KR" dirty="0" err="1"/>
              <a:t>NeRF</a:t>
            </a:r>
            <a:r>
              <a:rPr lang="ko-KR" altLang="en-US" dirty="0"/>
              <a:t>에서 표준적으로 사용됩니다</a:t>
            </a:r>
            <a:r>
              <a:rPr lang="en-US" altLang="ko-KR" dirty="0"/>
              <a:t>." "</a:t>
            </a:r>
            <a:r>
              <a:rPr lang="ko-KR" altLang="en-US" dirty="0"/>
              <a:t>계층적 샘플링은 먼저 전체 </a:t>
            </a:r>
            <a:r>
              <a:rPr lang="en-US" altLang="ko-KR" dirty="0"/>
              <a:t>[</a:t>
            </a:r>
            <a:r>
              <a:rPr lang="en" altLang="ko-KR" dirty="0"/>
              <a:t>near, far] </a:t>
            </a:r>
            <a:r>
              <a:rPr lang="ko-KR" altLang="en-US" dirty="0"/>
              <a:t>범위를 </a:t>
            </a:r>
            <a:r>
              <a:rPr lang="en" altLang="ko-KR" b="1" dirty="0" err="1"/>
              <a:t>num_samples</a:t>
            </a:r>
            <a:r>
              <a:rPr lang="ko-KR" altLang="en-US" b="1" dirty="0"/>
              <a:t>개의 서로 겹치지 않는 동일한 너비의 하위 구간</a:t>
            </a:r>
            <a:r>
              <a:rPr lang="en-US" altLang="ko-KR" b="1" dirty="0"/>
              <a:t>, </a:t>
            </a:r>
            <a:r>
              <a:rPr lang="ko-KR" altLang="en-US" b="1" dirty="0"/>
              <a:t>즉 </a:t>
            </a:r>
            <a:r>
              <a:rPr lang="en-US" altLang="ko-KR" b="1" dirty="0"/>
              <a:t>'</a:t>
            </a:r>
            <a:r>
              <a:rPr lang="ko-KR" altLang="en-US" b="1" dirty="0"/>
              <a:t>계층</a:t>
            </a:r>
            <a:r>
              <a:rPr lang="en-US" altLang="ko-KR" b="1" dirty="0"/>
              <a:t>(</a:t>
            </a:r>
            <a:r>
              <a:rPr lang="en" altLang="ko-KR" b="1" dirty="0"/>
              <a:t>strata)' </a:t>
            </a:r>
            <a:r>
              <a:rPr lang="ko-KR" altLang="en-US" b="1" dirty="0"/>
              <a:t>또는 </a:t>
            </a:r>
            <a:r>
              <a:rPr lang="en-US" altLang="ko-KR" b="1" dirty="0"/>
              <a:t>'</a:t>
            </a:r>
            <a:r>
              <a:rPr lang="ko-KR" altLang="en-US" b="1" dirty="0"/>
              <a:t>빈</a:t>
            </a:r>
            <a:r>
              <a:rPr lang="en-US" altLang="ko-KR" b="1" dirty="0"/>
              <a:t>(</a:t>
            </a:r>
            <a:r>
              <a:rPr lang="en" altLang="ko-KR" b="1" dirty="0"/>
              <a:t>bin)'</a:t>
            </a:r>
            <a:r>
              <a:rPr lang="ko-KR" altLang="en-US" b="1" dirty="0" err="1"/>
              <a:t>으로</a:t>
            </a:r>
            <a:r>
              <a:rPr lang="ko-KR" altLang="en-US" b="1" dirty="0"/>
              <a:t> 명확하게 분할</a:t>
            </a:r>
            <a:r>
              <a:rPr lang="ko-KR" altLang="en-US" dirty="0"/>
              <a:t>합니다</a:t>
            </a:r>
            <a:r>
              <a:rPr lang="en-US" altLang="ko-KR" dirty="0"/>
              <a:t>." "</a:t>
            </a:r>
            <a:r>
              <a:rPr lang="ko-KR" altLang="en-US" dirty="0"/>
              <a:t>코드에서 </a:t>
            </a:r>
            <a:r>
              <a:rPr lang="en" altLang="ko-KR" dirty="0" err="1"/>
              <a:t>tf.linspace</a:t>
            </a:r>
            <a:r>
              <a:rPr lang="en" altLang="ko-KR" dirty="0"/>
              <a:t>(..., </a:t>
            </a:r>
            <a:r>
              <a:rPr lang="en" altLang="ko-KR" dirty="0" err="1"/>
              <a:t>num_samples</a:t>
            </a:r>
            <a:r>
              <a:rPr lang="en" altLang="ko-KR" dirty="0"/>
              <a:t> + 1)[:-1]</a:t>
            </a:r>
            <a:r>
              <a:rPr lang="ko-KR" altLang="en-US" dirty="0"/>
              <a:t>로 각 빈의 시작점을</a:t>
            </a:r>
            <a:r>
              <a:rPr lang="en-US" altLang="ko-KR" dirty="0"/>
              <a:t>, (</a:t>
            </a:r>
            <a:r>
              <a:rPr lang="en" altLang="ko-KR" dirty="0"/>
              <a:t>far-near)/</a:t>
            </a:r>
            <a:r>
              <a:rPr lang="en" altLang="ko-KR" dirty="0" err="1"/>
              <a:t>num_samples</a:t>
            </a:r>
            <a:r>
              <a:rPr lang="ko-KR" altLang="en-US" dirty="0"/>
              <a:t>로 각 빈의 너비를 계산합니다</a:t>
            </a:r>
            <a:r>
              <a:rPr lang="en-US" altLang="ko-KR" dirty="0"/>
              <a:t>. </a:t>
            </a:r>
            <a:r>
              <a:rPr lang="ko-KR" altLang="en-US" dirty="0"/>
              <a:t>그림의 파란색 사각형들이 이 분할된 빈들을 나타냅니다</a:t>
            </a:r>
            <a:r>
              <a:rPr lang="en-US" altLang="ko-KR" dirty="0"/>
              <a:t>."</a:t>
            </a:r>
          </a:p>
          <a:p>
            <a:pPr>
              <a:buNone/>
            </a:pPr>
            <a:r>
              <a:rPr lang="en-US" altLang="ko-KR" dirty="0"/>
              <a:t>"</a:t>
            </a:r>
            <a:r>
              <a:rPr lang="ko-KR" altLang="en-US" dirty="0"/>
              <a:t>그 후</a:t>
            </a:r>
            <a:r>
              <a:rPr lang="en-US" altLang="ko-KR" dirty="0"/>
              <a:t>, </a:t>
            </a:r>
            <a:r>
              <a:rPr lang="ko-KR" altLang="en-US" b="1" dirty="0"/>
              <a:t>각각의 정의된 빈 내에서 무작위로 오프셋</a:t>
            </a:r>
            <a:r>
              <a:rPr lang="en-US" altLang="ko-KR" b="1" dirty="0"/>
              <a:t>(</a:t>
            </a:r>
            <a:r>
              <a:rPr lang="en" altLang="ko-KR" b="1" dirty="0"/>
              <a:t>offset)</a:t>
            </a:r>
            <a:r>
              <a:rPr lang="ko-KR" altLang="en-US" b="1" dirty="0"/>
              <a:t>을 생성</a:t>
            </a:r>
            <a:r>
              <a:rPr lang="ko-KR" altLang="en-US" dirty="0"/>
              <a:t>하여</a:t>
            </a:r>
            <a:r>
              <a:rPr lang="en-US" altLang="ko-KR" dirty="0"/>
              <a:t>, </a:t>
            </a:r>
            <a:r>
              <a:rPr lang="ko-KR" altLang="en-US" dirty="0"/>
              <a:t>그 빈 안에서 정확히 하나의 샘플 위치</a:t>
            </a:r>
            <a:r>
              <a:rPr lang="en-US" altLang="ko-KR" dirty="0"/>
              <a:t>(</a:t>
            </a:r>
            <a:r>
              <a:rPr lang="ko-KR" altLang="en-US" dirty="0"/>
              <a:t>빨간 </a:t>
            </a:r>
            <a:r>
              <a:rPr lang="en" altLang="ko-KR" dirty="0"/>
              <a:t>X)</a:t>
            </a:r>
            <a:r>
              <a:rPr lang="ko-KR" altLang="en-US" dirty="0" err="1"/>
              <a:t>를</a:t>
            </a:r>
            <a:r>
              <a:rPr lang="ko-KR" altLang="en-US" dirty="0"/>
              <a:t> 결정합니다</a:t>
            </a:r>
            <a:r>
              <a:rPr lang="en-US" altLang="ko-KR" dirty="0"/>
              <a:t>." "</a:t>
            </a:r>
            <a:r>
              <a:rPr lang="ko-KR" altLang="en-US" dirty="0"/>
              <a:t>핵심은 **</a:t>
            </a:r>
            <a:r>
              <a:rPr lang="en-US" altLang="ko-KR" dirty="0"/>
              <a:t>'</a:t>
            </a:r>
            <a:r>
              <a:rPr lang="ko-KR" altLang="en-US" dirty="0"/>
              <a:t>공간을 먼저 나누고</a:t>
            </a:r>
            <a:r>
              <a:rPr lang="en-US" altLang="ko-KR" dirty="0"/>
              <a:t>, </a:t>
            </a:r>
            <a:r>
              <a:rPr lang="ko-KR" altLang="en-US" dirty="0"/>
              <a:t>각 나누어진 공간에서 하나씩 샘플링</a:t>
            </a:r>
            <a:r>
              <a:rPr lang="en-US" altLang="ko-KR" dirty="0"/>
              <a:t>'**</a:t>
            </a:r>
            <a:r>
              <a:rPr lang="ko-KR" altLang="en-US" dirty="0"/>
              <a:t>한다는 점입니다</a:t>
            </a:r>
            <a:r>
              <a:rPr lang="en-US" altLang="ko-KR" dirty="0"/>
              <a:t>." "</a:t>
            </a:r>
            <a:r>
              <a:rPr lang="ko-KR" altLang="en-US" dirty="0"/>
              <a:t>이를 통해 </a:t>
            </a:r>
            <a:r>
              <a:rPr lang="ko-KR" altLang="en-US" b="1" dirty="0"/>
              <a:t>광선 전체에 걸쳐 샘플이 비교적 고르게 분포되도록 보장</a:t>
            </a:r>
            <a:r>
              <a:rPr lang="ko-KR" altLang="en-US" dirty="0"/>
              <a:t>하여 중요한 정보가 누락될 위험을 줄이고</a:t>
            </a:r>
            <a:r>
              <a:rPr lang="en-US" altLang="ko-KR" dirty="0"/>
              <a:t>, </a:t>
            </a:r>
            <a:r>
              <a:rPr lang="ko-KR" altLang="en-US" dirty="0"/>
              <a:t>몬테카를로 적분 시 분산을 감소시켜 학습 안정성과 렌더링 품질을 높이는 데 기여합니다</a:t>
            </a:r>
            <a:r>
              <a:rPr lang="en-US" altLang="ko-KR" dirty="0"/>
              <a:t>.”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en" altLang="ko-KR" b="1" dirty="0"/>
              <a:t>Divide into Bins/Strata (</a:t>
            </a:r>
            <a:r>
              <a:rPr lang="ko-KR" altLang="en-US" b="1" dirty="0"/>
              <a:t>구간</a:t>
            </a:r>
            <a:r>
              <a:rPr lang="en-US" altLang="ko-KR" b="1" dirty="0"/>
              <a:t>/</a:t>
            </a:r>
            <a:r>
              <a:rPr lang="ko-KR" altLang="en-US" b="1" dirty="0"/>
              <a:t>계층으로 분할</a:t>
            </a:r>
            <a:r>
              <a:rPr lang="en-US" altLang="ko-KR" b="1" dirty="0"/>
              <a:t>):</a:t>
            </a:r>
            <a:r>
              <a:rPr lang="ko-KR" altLang="en-US" dirty="0"/>
              <a:t> 전체 공간을 명확한 하위 구간으로 나누는 선행 단계를 강조합니다</a:t>
            </a:r>
            <a:r>
              <a:rPr lang="en-US" altLang="ko-KR" dirty="0"/>
              <a:t>. </a:t>
            </a:r>
          </a:p>
          <a:p>
            <a:pPr>
              <a:buNone/>
            </a:pPr>
            <a:r>
              <a:rPr lang="en" altLang="ko-KR" b="1" dirty="0"/>
              <a:t>One Sample per Bin (</a:t>
            </a:r>
            <a:r>
              <a:rPr lang="ko-KR" altLang="en-US" b="1" dirty="0" err="1"/>
              <a:t>구간당</a:t>
            </a:r>
            <a:r>
              <a:rPr lang="ko-KR" altLang="en-US" b="1" dirty="0"/>
              <a:t> 하나의 샘플</a:t>
            </a:r>
            <a:r>
              <a:rPr lang="en-US" altLang="ko-KR" b="1" dirty="0"/>
              <a:t>):</a:t>
            </a:r>
            <a:r>
              <a:rPr lang="ko-KR" altLang="en-US" dirty="0"/>
              <a:t> 각 정의된 구간에서 반드시 하나의 샘플을 추출하는 규칙을 명시합니다</a:t>
            </a:r>
            <a:r>
              <a:rPr lang="en-US" altLang="ko-KR" dirty="0"/>
              <a:t>. </a:t>
            </a:r>
          </a:p>
          <a:p>
            <a:pPr>
              <a:buNone/>
            </a:pPr>
            <a:r>
              <a:rPr lang="en" altLang="ko-KR" b="1" dirty="0"/>
              <a:t>Variance Reduction (</a:t>
            </a:r>
            <a:r>
              <a:rPr lang="ko-KR" altLang="en-US" b="1" dirty="0"/>
              <a:t>분산 감소</a:t>
            </a:r>
            <a:r>
              <a:rPr lang="en-US" altLang="ko-KR" b="1" dirty="0"/>
              <a:t>):</a:t>
            </a:r>
            <a:r>
              <a:rPr lang="ko-KR" altLang="en-US" dirty="0"/>
              <a:t> </a:t>
            </a:r>
            <a:r>
              <a:rPr lang="en" altLang="ko-KR" dirty="0" err="1"/>
              <a:t>NeRF</a:t>
            </a:r>
            <a:r>
              <a:rPr lang="ko-KR" altLang="en-US" dirty="0"/>
              <a:t>에서 이 방식이 선호되는 중요한 이유이자 통계적 장점을 나타냅니다</a:t>
            </a:r>
            <a:r>
              <a:rPr lang="en-US" altLang="ko-KR" dirty="0"/>
              <a:t>. (</a:t>
            </a:r>
            <a:r>
              <a:rPr lang="ko-KR" altLang="en-US" dirty="0"/>
              <a:t>또는 </a:t>
            </a:r>
            <a:r>
              <a:rPr lang="en-US" altLang="ko-KR" dirty="0"/>
              <a:t>"</a:t>
            </a:r>
            <a:r>
              <a:rPr lang="en" altLang="ko-KR" dirty="0"/>
              <a:t>Guaranteed Coverage" - </a:t>
            </a:r>
            <a:r>
              <a:rPr lang="ko-KR" altLang="en-US" dirty="0"/>
              <a:t>커버리지 보장도 좋은 대안입니다</a:t>
            </a:r>
            <a:r>
              <a:rPr lang="en-US" altLang="ko-KR" dirty="0"/>
              <a:t>.)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92F9BA-72ED-945C-DF32-A1643D1CC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40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E06E0-BFD1-811F-E344-F256DF827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BE6B6D-6A79-7B11-D496-A91882AC6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C86874-6CD2-1F9D-982F-03D3072E2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ko-KR" dirty="0" err="1"/>
              <a:t>t</a:t>
            </a:r>
            <a:r>
              <a:rPr lang="en" altLang="ko-KR" dirty="0" err="1">
                <a:effectLst/>
              </a:rPr>
              <a:t>i</a:t>
            </a:r>
            <a:r>
              <a:rPr lang="en" altLang="ko-KR" dirty="0"/>
              <a:t>​: </a:t>
            </a:r>
            <a:r>
              <a:rPr lang="en" altLang="ko-KR" dirty="0" err="1"/>
              <a:t>i</a:t>
            </a:r>
            <a:r>
              <a:rPr lang="en" altLang="ko-KR" dirty="0"/>
              <a:t>-</a:t>
            </a:r>
            <a:r>
              <a:rPr lang="ko-KR" altLang="en-US" dirty="0"/>
              <a:t>번째 샘플의 위치 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dirty="0">
                <a:effectLst/>
              </a:rPr>
              <a:t>U</a:t>
            </a:r>
            <a:r>
              <a:rPr lang="en" altLang="ko-KR" dirty="0"/>
              <a:t>[</a:t>
            </a:r>
            <a:r>
              <a:rPr lang="en" altLang="ko-KR" dirty="0" err="1"/>
              <a:t>a,b</a:t>
            </a:r>
            <a:r>
              <a:rPr lang="en" altLang="ko-KR" dirty="0"/>
              <a:t>]: a</a:t>
            </a:r>
            <a:r>
              <a:rPr lang="ko-KR" altLang="en-US" dirty="0"/>
              <a:t>와 </a:t>
            </a:r>
            <a:r>
              <a:rPr lang="en" altLang="ko-KR" dirty="0"/>
              <a:t>b </a:t>
            </a:r>
            <a:r>
              <a:rPr lang="ko-KR" altLang="en-US" dirty="0"/>
              <a:t>사이의 균일 분포에서 샘플링 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dirty="0" err="1"/>
              <a:t>t</a:t>
            </a:r>
            <a:r>
              <a:rPr lang="en" altLang="ko-KR" dirty="0" err="1">
                <a:effectLst/>
              </a:rPr>
              <a:t>n</a:t>
            </a:r>
            <a:r>
              <a:rPr lang="en" altLang="ko-KR" dirty="0"/>
              <a:t>​: </a:t>
            </a:r>
            <a:r>
              <a:rPr lang="ko-KR" altLang="en-US" dirty="0"/>
              <a:t>광선의 근거리 경계 </a:t>
            </a:r>
            <a:r>
              <a:rPr lang="en-US" altLang="ko-KR" dirty="0"/>
              <a:t>(</a:t>
            </a:r>
            <a:r>
              <a:rPr lang="en" altLang="ko-KR" dirty="0"/>
              <a:t>near bound)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dirty="0" err="1"/>
              <a:t>t</a:t>
            </a:r>
            <a:r>
              <a:rPr lang="en" altLang="ko-KR" dirty="0" err="1">
                <a:effectLst/>
              </a:rPr>
              <a:t>f</a:t>
            </a:r>
            <a:r>
              <a:rPr lang="en" altLang="ko-KR" dirty="0"/>
              <a:t>​: </a:t>
            </a:r>
            <a:r>
              <a:rPr lang="ko-KR" altLang="en-US" dirty="0"/>
              <a:t>광선의 원거리 경계 </a:t>
            </a:r>
            <a:r>
              <a:rPr lang="en-US" altLang="ko-KR" dirty="0"/>
              <a:t>(</a:t>
            </a:r>
            <a:r>
              <a:rPr lang="en" altLang="ko-KR" dirty="0"/>
              <a:t>far bound)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dirty="0">
                <a:effectLst/>
              </a:rPr>
              <a:t>N</a:t>
            </a:r>
            <a:r>
              <a:rPr lang="en" altLang="ko-KR" dirty="0"/>
              <a:t>: </a:t>
            </a:r>
            <a:r>
              <a:rPr lang="ko-KR" altLang="en-US" dirty="0"/>
              <a:t>총 샘플 개수 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l-GR" altLang="ko-KR" dirty="0">
                <a:effectLst/>
              </a:rPr>
              <a:t>δ</a:t>
            </a:r>
            <a:r>
              <a:rPr lang="en" altLang="ko-KR" dirty="0" err="1">
                <a:effectLst/>
              </a:rPr>
              <a:t>i</a:t>
            </a:r>
            <a:r>
              <a:rPr lang="en" altLang="ko-KR" dirty="0"/>
              <a:t>​: </a:t>
            </a:r>
            <a:r>
              <a:rPr lang="en" altLang="ko-KR" dirty="0" err="1"/>
              <a:t>i</a:t>
            </a:r>
            <a:r>
              <a:rPr lang="en" altLang="ko-KR" dirty="0"/>
              <a:t>-</a:t>
            </a:r>
            <a:r>
              <a:rPr lang="ko-KR" altLang="en-US" dirty="0"/>
              <a:t>번째 샘플에 대한 섭동</a:t>
            </a:r>
            <a:r>
              <a:rPr lang="en-US" altLang="ko-KR" dirty="0"/>
              <a:t>(</a:t>
            </a:r>
            <a:r>
              <a:rPr lang="en" altLang="ko-KR" dirty="0"/>
              <a:t>noise) </a:t>
            </a:r>
            <a:r>
              <a:rPr lang="ko-KR" altLang="en-US" dirty="0"/>
              <a:t>값</a:t>
            </a:r>
            <a:br>
              <a:rPr lang="en-US" altLang="ko-KR" dirty="0"/>
            </a:br>
            <a:r>
              <a:rPr lang="en" altLang="ko-KR" b="1" dirty="0"/>
              <a:t>Stratified Sampling:</a:t>
            </a:r>
            <a:r>
              <a:rPr lang="en" altLang="ko-KR" dirty="0"/>
              <a:t> </a:t>
            </a:r>
            <a:r>
              <a:rPr lang="ko-KR" altLang="en-US" dirty="0"/>
              <a:t>샘플 </a:t>
            </a:r>
            <a:r>
              <a:rPr lang="en" altLang="ko-KR" dirty="0" err="1"/>
              <a:t>t</a:t>
            </a:r>
            <a:r>
              <a:rPr lang="en" altLang="ko-KR" dirty="0" err="1">
                <a:effectLst/>
              </a:rPr>
              <a:t>i</a:t>
            </a:r>
            <a:r>
              <a:rPr lang="en" altLang="ko-KR" dirty="0"/>
              <a:t>​</a:t>
            </a:r>
            <a:r>
              <a:rPr lang="ko-KR" altLang="en-US" dirty="0"/>
              <a:t>가 </a:t>
            </a:r>
            <a:r>
              <a:rPr lang="ko-KR" altLang="en-US" b="1" dirty="0"/>
              <a:t>미리 정의된 </a:t>
            </a:r>
            <a:r>
              <a:rPr lang="en" altLang="ko-KR" b="1" dirty="0" err="1"/>
              <a:t>i</a:t>
            </a:r>
            <a:r>
              <a:rPr lang="en" altLang="ko-KR" b="1" dirty="0"/>
              <a:t>-</a:t>
            </a:r>
            <a:r>
              <a:rPr lang="ko-KR" altLang="en-US" b="1" dirty="0"/>
              <a:t>번째 구간 내에서 직접 </a:t>
            </a:r>
            <a:r>
              <a:rPr lang="ko-KR" altLang="en-US" b="1" dirty="0" err="1"/>
              <a:t>샘플링</a:t>
            </a:r>
            <a:r>
              <a:rPr lang="ko-KR" altLang="en-US" dirty="0" err="1"/>
              <a:t>됩니다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en" altLang="ko-KR" dirty="0" err="1"/>
              <a:t>t</a:t>
            </a:r>
            <a:r>
              <a:rPr lang="en" altLang="ko-KR" dirty="0" err="1">
                <a:effectLst/>
              </a:rPr>
              <a:t>i</a:t>
            </a:r>
            <a:r>
              <a:rPr lang="en" altLang="ko-KR" dirty="0"/>
              <a:t>​</a:t>
            </a:r>
            <a:r>
              <a:rPr lang="ko-KR" altLang="en-US" dirty="0"/>
              <a:t>는 그 구간을 벗어날 수 없습니다</a:t>
            </a:r>
            <a:r>
              <a:rPr lang="en-US" altLang="ko-KR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b="1" dirty="0"/>
              <a:t>Perturbation Sampling:</a:t>
            </a:r>
            <a:r>
              <a:rPr lang="en" altLang="ko-KR" dirty="0"/>
              <a:t> </a:t>
            </a:r>
            <a:r>
              <a:rPr lang="ko-KR" altLang="en-US" dirty="0"/>
              <a:t>샘플 </a:t>
            </a:r>
            <a:r>
              <a:rPr lang="en" altLang="ko-KR" dirty="0" err="1"/>
              <a:t>t</a:t>
            </a:r>
            <a:r>
              <a:rPr lang="en" altLang="ko-KR" dirty="0" err="1">
                <a:effectLst/>
              </a:rPr>
              <a:t>i</a:t>
            </a:r>
            <a:r>
              <a:rPr lang="en" altLang="ko-KR" dirty="0"/>
              <a:t>​</a:t>
            </a:r>
            <a:r>
              <a:rPr lang="ko-KR" altLang="en-US" dirty="0"/>
              <a:t>는 </a:t>
            </a:r>
            <a:r>
              <a:rPr lang="ko-KR" altLang="en-US" b="1" dirty="0"/>
              <a:t>미리 계산된 균일 지점 </a:t>
            </a:r>
            <a:r>
              <a:rPr lang="en" altLang="ko-KR" b="1" dirty="0" err="1"/>
              <a:t>t</a:t>
            </a:r>
            <a:r>
              <a:rPr lang="en" altLang="ko-KR" b="1" dirty="0" err="1">
                <a:effectLst/>
              </a:rPr>
              <a:t>initial,i</a:t>
            </a:r>
            <a:r>
              <a:rPr lang="en" altLang="ko-KR" b="1" dirty="0"/>
              <a:t>​</a:t>
            </a:r>
            <a:r>
              <a:rPr lang="ko-KR" altLang="en-US" b="1" dirty="0"/>
              <a:t>에서 시작하여</a:t>
            </a:r>
            <a:r>
              <a:rPr lang="en-US" altLang="ko-KR" b="1" dirty="0"/>
              <a:t>, </a:t>
            </a:r>
            <a:r>
              <a:rPr lang="el-GR" altLang="ko-KR" b="1" dirty="0">
                <a:effectLst/>
              </a:rPr>
              <a:t>δ</a:t>
            </a:r>
            <a:r>
              <a:rPr lang="en" altLang="ko-KR" b="1" dirty="0" err="1">
                <a:effectLst/>
              </a:rPr>
              <a:t>i</a:t>
            </a:r>
            <a:r>
              <a:rPr lang="en" altLang="ko-KR" b="1" dirty="0"/>
              <a:t>​</a:t>
            </a:r>
            <a:r>
              <a:rPr lang="ko-KR" altLang="en-US" b="1" dirty="0"/>
              <a:t>만큼 </a:t>
            </a:r>
            <a:r>
              <a:rPr lang="ko-KR" altLang="en-US" b="1" dirty="0" err="1"/>
              <a:t>섭동</a:t>
            </a:r>
            <a:r>
              <a:rPr lang="ko-KR" altLang="en-US" dirty="0" err="1"/>
              <a:t>됩니다</a:t>
            </a:r>
            <a:r>
              <a:rPr lang="en-US" altLang="ko-KR" dirty="0"/>
              <a:t>. </a:t>
            </a:r>
            <a:r>
              <a:rPr lang="ko-KR" altLang="en-US" dirty="0"/>
              <a:t>섭동 후의 </a:t>
            </a:r>
            <a:r>
              <a:rPr lang="en" altLang="ko-KR" dirty="0" err="1"/>
              <a:t>t</a:t>
            </a:r>
            <a:r>
              <a:rPr lang="en" altLang="ko-KR" dirty="0" err="1">
                <a:effectLst/>
              </a:rPr>
              <a:t>i</a:t>
            </a:r>
            <a:r>
              <a:rPr lang="en" altLang="ko-KR" dirty="0"/>
              <a:t>​</a:t>
            </a:r>
            <a:r>
              <a:rPr lang="ko-KR" altLang="en-US" dirty="0"/>
              <a:t>는 원래 </a:t>
            </a:r>
            <a:r>
              <a:rPr lang="en" altLang="ko-KR" dirty="0" err="1"/>
              <a:t>t</a:t>
            </a:r>
            <a:r>
              <a:rPr lang="en" altLang="ko-KR" dirty="0" err="1">
                <a:effectLst/>
              </a:rPr>
              <a:t>initial,i</a:t>
            </a:r>
            <a:r>
              <a:rPr lang="en" altLang="ko-KR" dirty="0"/>
              <a:t>​</a:t>
            </a:r>
            <a:r>
              <a:rPr lang="ko-KR" altLang="en-US" dirty="0"/>
              <a:t>가 속했던 </a:t>
            </a:r>
            <a:r>
              <a:rPr lang="en-US" altLang="ko-KR" dirty="0"/>
              <a:t>"</a:t>
            </a:r>
            <a:r>
              <a:rPr lang="ko-KR" altLang="en-US" dirty="0"/>
              <a:t>가상</a:t>
            </a:r>
            <a:r>
              <a:rPr lang="en-US" altLang="ko-KR" dirty="0"/>
              <a:t>" </a:t>
            </a:r>
            <a:r>
              <a:rPr lang="ko-KR" altLang="en-US" dirty="0"/>
              <a:t>구간을 벗어날 수도 있고 </a:t>
            </a:r>
            <a:r>
              <a:rPr lang="en-US" altLang="ko-KR" dirty="0"/>
              <a:t>(</a:t>
            </a:r>
            <a:r>
              <a:rPr lang="ko-KR" altLang="en-US" dirty="0"/>
              <a:t>특히 </a:t>
            </a:r>
            <a:r>
              <a:rPr lang="en" altLang="ko-KR" dirty="0">
                <a:effectLst/>
              </a:rPr>
              <a:t>N</a:t>
            </a:r>
            <a:r>
              <a:rPr lang="ko-KR" altLang="en-US" dirty="0"/>
              <a:t>이 작거나 섭동 범위가 클 때</a:t>
            </a:r>
            <a:r>
              <a:rPr lang="en-US" altLang="ko-KR" dirty="0"/>
              <a:t>), </a:t>
            </a:r>
            <a:r>
              <a:rPr lang="ko-KR" altLang="en-US" dirty="0"/>
              <a:t>인접한 샘플들의 섭동 범위와 겹칠 수도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D45F6A-2376-61CC-F4D7-11B0803B57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07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64D0A-7C0C-F09C-86A7-28A97C2C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000FA3-8D44-8210-73A4-AA2283BE1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EA1CF9-8A58-84E5-1926-4275E0A67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2A3C2E-12F9-2977-8CB4-A4DF2FB49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11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6F5FC-2633-8BFB-08D1-DE30D3319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4F31CB-2684-560A-30EA-D8AF343C32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DE6082-66D3-F409-1738-8635556C2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D317AB-20DE-41D1-C9B4-2763257D2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162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610D7-9A31-F209-CABA-9D44ECF85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583923-91AA-4665-67B9-29562CD04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27DD05-8B04-6B73-28B4-DC94AB4D1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9EDBB3-F769-359C-EE9A-4FC4FFA62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659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68B32-7FD4-361E-7C8B-231B63C2C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282BC5-2494-FD2C-7FBB-86B943178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DDE283-051C-9E40-0695-07C9C3FCC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" altLang="ko-KR" dirty="0"/>
              <a:t>"</a:t>
            </a:r>
            <a:r>
              <a:rPr lang="en" altLang="ko-KR" dirty="0" err="1"/>
              <a:t>NeRF</a:t>
            </a:r>
            <a:r>
              <a:rPr lang="ko-KR" altLang="en-US" dirty="0"/>
              <a:t>의 계층적 샘플링 첫 번째 단계는 </a:t>
            </a:r>
            <a:r>
              <a:rPr lang="en" altLang="ko-KR" b="1" dirty="0"/>
              <a:t>Coarse Network</a:t>
            </a:r>
            <a:r>
              <a:rPr lang="ko-KR" altLang="en-US" dirty="0"/>
              <a:t>입니다</a:t>
            </a:r>
            <a:r>
              <a:rPr lang="en-US" altLang="ko-KR" dirty="0"/>
              <a:t>."</a:t>
            </a:r>
          </a:p>
          <a:p>
            <a:pPr>
              <a:buNone/>
            </a:pPr>
            <a:r>
              <a:rPr lang="en-US" altLang="ko-KR" i="1" dirty="0"/>
              <a:t>(</a:t>
            </a:r>
            <a:r>
              <a:rPr lang="ko-KR" altLang="en-US" i="1" dirty="0"/>
              <a:t>키워드</a:t>
            </a:r>
            <a:r>
              <a:rPr lang="en-US" altLang="ko-KR" i="1" dirty="0"/>
              <a:t>: </a:t>
            </a:r>
            <a:r>
              <a:rPr lang="en" altLang="ko-KR" i="1" dirty="0"/>
              <a:t>Initial Pass: </a:t>
            </a:r>
            <a:r>
              <a:rPr lang="en" altLang="ko-KR" i="1" dirty="0">
                <a:effectLst/>
              </a:rPr>
              <a:t>Nc</a:t>
            </a:r>
            <a:r>
              <a:rPr lang="en" altLang="ko-KR" i="1" dirty="0"/>
              <a:t>​ Coarse Samples)</a:t>
            </a:r>
            <a:r>
              <a:rPr lang="en" altLang="ko-KR" dirty="0"/>
              <a:t> "</a:t>
            </a: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각 광선</a:t>
            </a:r>
            <a:r>
              <a:rPr lang="en-US" altLang="ko-KR" dirty="0"/>
              <a:t>(</a:t>
            </a:r>
            <a:r>
              <a:rPr lang="en" altLang="ko-KR" dirty="0"/>
              <a:t>ray)</a:t>
            </a:r>
            <a:r>
              <a:rPr lang="ko-KR" altLang="en-US" dirty="0"/>
              <a:t>을 따라 </a:t>
            </a:r>
            <a:r>
              <a:rPr lang="en" altLang="ko-KR" b="1" dirty="0">
                <a:effectLst/>
              </a:rPr>
              <a:t>Nc</a:t>
            </a:r>
            <a:r>
              <a:rPr lang="en" altLang="ko-KR" b="1" dirty="0"/>
              <a:t>​</a:t>
            </a:r>
            <a:r>
              <a:rPr lang="ko-KR" altLang="en-US" b="1" dirty="0"/>
              <a:t>개의 거친</a:t>
            </a:r>
            <a:r>
              <a:rPr lang="en-US" altLang="ko-KR" b="1" dirty="0"/>
              <a:t>(</a:t>
            </a:r>
            <a:r>
              <a:rPr lang="en" altLang="ko-KR" b="1" dirty="0"/>
              <a:t>coarse) </a:t>
            </a:r>
            <a:r>
              <a:rPr lang="ko-KR" altLang="en-US" b="1" dirty="0"/>
              <a:t>샘플 지점들</a:t>
            </a:r>
            <a:r>
              <a:rPr lang="ko-KR" altLang="en-US" dirty="0"/>
              <a:t>을 정의합니다</a:t>
            </a:r>
            <a:r>
              <a:rPr lang="en-US" altLang="ko-KR" dirty="0"/>
              <a:t>. </a:t>
            </a:r>
            <a:r>
              <a:rPr lang="ko-KR" altLang="en-US" dirty="0"/>
              <a:t>일반적으로 </a:t>
            </a:r>
            <a:r>
              <a:rPr lang="en" altLang="ko-KR" dirty="0">
                <a:effectLst/>
              </a:rPr>
              <a:t>Nc</a:t>
            </a:r>
            <a:r>
              <a:rPr lang="en" altLang="ko-KR" dirty="0"/>
              <a:t>​</a:t>
            </a:r>
            <a:r>
              <a:rPr lang="ko-KR" altLang="en-US" dirty="0"/>
              <a:t>는 </a:t>
            </a:r>
            <a:r>
              <a:rPr lang="en-US" altLang="ko-KR" dirty="0"/>
              <a:t>64</a:t>
            </a:r>
            <a:r>
              <a:rPr lang="ko-KR" altLang="en-US" dirty="0"/>
              <a:t>개 정도의 비교적 적은 수의 샘플을 사용합니다</a:t>
            </a:r>
            <a:r>
              <a:rPr lang="en-US" altLang="ko-KR" dirty="0"/>
              <a:t>."</a:t>
            </a:r>
          </a:p>
          <a:p>
            <a:pPr>
              <a:buNone/>
            </a:pPr>
            <a:r>
              <a:rPr lang="en-US" altLang="ko-KR" i="1" dirty="0"/>
              <a:t>(</a:t>
            </a:r>
            <a:r>
              <a:rPr lang="ko-KR" altLang="en-US" i="1" dirty="0"/>
              <a:t>키워드</a:t>
            </a:r>
            <a:r>
              <a:rPr lang="en-US" altLang="ko-KR" i="1" dirty="0"/>
              <a:t>: </a:t>
            </a:r>
            <a:r>
              <a:rPr lang="en" altLang="ko-KR" i="1" dirty="0"/>
              <a:t>Method: Stratified Sampling)</a:t>
            </a:r>
            <a:r>
              <a:rPr lang="en" altLang="ko-KR" dirty="0"/>
              <a:t> "</a:t>
            </a:r>
            <a:r>
              <a:rPr lang="ko-KR" altLang="en-US" dirty="0"/>
              <a:t>이때 샘플링 방식으로는 **계층적 샘플링</a:t>
            </a:r>
            <a:r>
              <a:rPr lang="en-US" altLang="ko-KR" dirty="0"/>
              <a:t>(</a:t>
            </a:r>
            <a:r>
              <a:rPr lang="en" altLang="ko-KR" dirty="0"/>
              <a:t>Stratified Sampling)**</a:t>
            </a:r>
            <a:r>
              <a:rPr lang="ko-KR" altLang="en-US" dirty="0"/>
              <a:t>을 사용합니다</a:t>
            </a:r>
            <a:r>
              <a:rPr lang="en-US" altLang="ko-KR" dirty="0"/>
              <a:t>. </a:t>
            </a:r>
            <a:r>
              <a:rPr lang="ko-KR" altLang="en-US" dirty="0"/>
              <a:t>이는 광선을 </a:t>
            </a:r>
            <a:r>
              <a:rPr lang="en" altLang="ko-KR" dirty="0">
                <a:effectLst/>
              </a:rPr>
              <a:t>Nc</a:t>
            </a:r>
            <a:r>
              <a:rPr lang="en" altLang="ko-KR" dirty="0"/>
              <a:t>​</a:t>
            </a:r>
            <a:r>
              <a:rPr lang="ko-KR" altLang="en-US" dirty="0"/>
              <a:t>개의 동일한 구간으로 나누고</a:t>
            </a:r>
            <a:r>
              <a:rPr lang="en-US" altLang="ko-KR" dirty="0"/>
              <a:t>, </a:t>
            </a:r>
            <a:r>
              <a:rPr lang="ko-KR" altLang="en-US" dirty="0"/>
              <a:t>각 구간 내에서 무작위로 하나의 포인트를 선택하여 샘플들이 광선 전체에 비교적 고르게 분포되도록 합니다</a:t>
            </a:r>
            <a:r>
              <a:rPr lang="en-US" altLang="ko-KR" dirty="0"/>
              <a:t>."</a:t>
            </a:r>
          </a:p>
          <a:p>
            <a:pPr>
              <a:buNone/>
            </a:pPr>
            <a:r>
              <a:rPr lang="en-US" altLang="ko-KR" i="1" dirty="0"/>
              <a:t>(</a:t>
            </a:r>
            <a:r>
              <a:rPr lang="ko-KR" altLang="en-US" i="1" dirty="0"/>
              <a:t>키워드</a:t>
            </a:r>
            <a:r>
              <a:rPr lang="en-US" altLang="ko-KR" i="1" dirty="0"/>
              <a:t>: </a:t>
            </a:r>
            <a:r>
              <a:rPr lang="en" altLang="ko-KR" i="1" dirty="0" err="1">
                <a:effectLst/>
              </a:rPr>
              <a:t>C^c</a:t>
            </a:r>
            <a:r>
              <a:rPr lang="en" altLang="ko-KR" i="1" dirty="0"/>
              <a:t>​(r): Not for Final Image)</a:t>
            </a:r>
            <a:r>
              <a:rPr lang="en" altLang="ko-KR" dirty="0"/>
              <a:t> "</a:t>
            </a:r>
            <a:r>
              <a:rPr lang="ko-KR" altLang="en-US" dirty="0"/>
              <a:t>이 </a:t>
            </a:r>
            <a:r>
              <a:rPr lang="en" altLang="ko-KR" dirty="0">
                <a:effectLst/>
              </a:rPr>
              <a:t>Nc</a:t>
            </a:r>
            <a:r>
              <a:rPr lang="en" altLang="ko-KR" dirty="0"/>
              <a:t>​</a:t>
            </a:r>
            <a:r>
              <a:rPr lang="ko-KR" altLang="en-US" dirty="0"/>
              <a:t>개의 샘플 지점에서 </a:t>
            </a:r>
            <a:r>
              <a:rPr lang="en" altLang="ko-KR" dirty="0"/>
              <a:t>Coarse Network</a:t>
            </a:r>
            <a:r>
              <a:rPr lang="ko-KR" altLang="en-US" dirty="0"/>
              <a:t>는 각 지점의 밀도</a:t>
            </a:r>
            <a:r>
              <a:rPr lang="en-US" altLang="ko-KR" dirty="0"/>
              <a:t>(</a:t>
            </a:r>
            <a:r>
              <a:rPr lang="el-GR" altLang="ko-KR" dirty="0">
                <a:effectLst/>
              </a:rPr>
              <a:t>σ</a:t>
            </a:r>
            <a:r>
              <a:rPr lang="en" altLang="ko-KR" dirty="0" err="1">
                <a:effectLst/>
              </a:rPr>
              <a:t>i</a:t>
            </a:r>
            <a:r>
              <a:rPr lang="en" altLang="ko-KR" dirty="0"/>
              <a:t>​)</a:t>
            </a:r>
            <a:r>
              <a:rPr lang="ko-KR" altLang="en-US" dirty="0"/>
              <a:t>와 색상</a:t>
            </a:r>
            <a:r>
              <a:rPr lang="en-US" altLang="ko-KR" dirty="0"/>
              <a:t>(</a:t>
            </a:r>
            <a:r>
              <a:rPr lang="en" altLang="ko-KR" dirty="0"/>
              <a:t>c</a:t>
            </a:r>
            <a:r>
              <a:rPr lang="en" altLang="ko-KR" dirty="0">
                <a:effectLst/>
              </a:rPr>
              <a:t>i</a:t>
            </a:r>
            <a:r>
              <a:rPr lang="en" altLang="ko-KR" dirty="0"/>
              <a:t>​)</a:t>
            </a:r>
            <a:r>
              <a:rPr lang="ko-KR" altLang="en-US" dirty="0"/>
              <a:t>을 예측하고</a:t>
            </a:r>
            <a:r>
              <a:rPr lang="en-US" altLang="ko-KR" dirty="0"/>
              <a:t>, </a:t>
            </a:r>
            <a:r>
              <a:rPr lang="ko-KR" altLang="en-US" dirty="0"/>
              <a:t>이를 바탕으로 화면에 보이는 수식과 같이 </a:t>
            </a:r>
            <a:r>
              <a:rPr lang="ko-KR" altLang="en-US" b="1" dirty="0"/>
              <a:t>초기 예상 색상 </a:t>
            </a:r>
            <a:r>
              <a:rPr lang="en" altLang="ko-KR" b="1" dirty="0" err="1">
                <a:effectLst/>
              </a:rPr>
              <a:t>C^c</a:t>
            </a:r>
            <a:r>
              <a:rPr lang="en" altLang="ko-KR" b="1" dirty="0"/>
              <a:t>​(r)</a:t>
            </a:r>
            <a:r>
              <a:rPr lang="ko-KR" altLang="en-US" b="1" dirty="0"/>
              <a:t>을 계산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r>
              <a:rPr lang="ko-KR" altLang="en-US" dirty="0"/>
              <a:t>하지만 이 </a:t>
            </a:r>
            <a:r>
              <a:rPr lang="en" altLang="ko-KR" dirty="0" err="1">
                <a:effectLst/>
              </a:rPr>
              <a:t>C^c</a:t>
            </a:r>
            <a:r>
              <a:rPr lang="en" altLang="ko-KR" dirty="0"/>
              <a:t>​(r) </a:t>
            </a:r>
            <a:r>
              <a:rPr lang="ko-KR" altLang="en-US" dirty="0"/>
              <a:t>값은 </a:t>
            </a:r>
            <a:r>
              <a:rPr lang="ko-KR" altLang="en-US" b="1" dirty="0"/>
              <a:t>실제 최종 이미지를 렌더링하는 데 직접 사용되지는 않습니다</a:t>
            </a:r>
            <a:r>
              <a:rPr lang="en-US" altLang="ko-KR" b="1" dirty="0"/>
              <a:t>.</a:t>
            </a:r>
            <a:r>
              <a:rPr lang="en-US" altLang="ko-KR" dirty="0"/>
              <a:t>"</a:t>
            </a:r>
          </a:p>
          <a:p>
            <a:r>
              <a:rPr lang="en-US" altLang="ko-KR" i="1" dirty="0"/>
              <a:t>(</a:t>
            </a:r>
            <a:r>
              <a:rPr lang="ko-KR" altLang="en-US" i="1" dirty="0"/>
              <a:t>키워드</a:t>
            </a:r>
            <a:r>
              <a:rPr lang="en-US" altLang="ko-KR" i="1" dirty="0"/>
              <a:t>: </a:t>
            </a:r>
            <a:r>
              <a:rPr lang="en" altLang="ko-KR" i="1" dirty="0"/>
              <a:t>Output Guides Fine Sampling (Efficient Discretization))</a:t>
            </a:r>
            <a:r>
              <a:rPr lang="en" altLang="ko-KR" dirty="0"/>
              <a:t> "</a:t>
            </a:r>
            <a:r>
              <a:rPr lang="ko-KR" altLang="en-US" dirty="0"/>
              <a:t>대신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" altLang="ko-KR" dirty="0"/>
              <a:t>Coarse Network</a:t>
            </a:r>
            <a:r>
              <a:rPr lang="ko-KR" altLang="en-US" dirty="0"/>
              <a:t>의 출력</a:t>
            </a:r>
            <a:r>
              <a:rPr lang="en-US" altLang="ko-KR" dirty="0"/>
              <a:t>, </a:t>
            </a:r>
            <a:r>
              <a:rPr lang="ko-KR" altLang="en-US" dirty="0"/>
              <a:t>특히 각 샘플의 가중치</a:t>
            </a:r>
            <a:r>
              <a:rPr lang="en-US" altLang="ko-KR" dirty="0"/>
              <a:t>(</a:t>
            </a:r>
            <a:r>
              <a:rPr lang="en" altLang="ko-KR" dirty="0" err="1">
                <a:effectLst/>
              </a:rPr>
              <a:t>wi</a:t>
            </a:r>
            <a:r>
              <a:rPr lang="en" altLang="ko-KR" dirty="0"/>
              <a:t>​)</a:t>
            </a:r>
            <a:r>
              <a:rPr lang="ko-KR" altLang="en-US" dirty="0"/>
              <a:t>는 다음 단계인 </a:t>
            </a:r>
            <a:r>
              <a:rPr lang="en" altLang="ko-KR" dirty="0"/>
              <a:t>Fine Network</a:t>
            </a:r>
            <a:r>
              <a:rPr lang="ko-KR" altLang="en-US" dirty="0"/>
              <a:t>에서 </a:t>
            </a:r>
            <a:r>
              <a:rPr lang="ko-KR" altLang="en-US" b="1" dirty="0"/>
              <a:t>더욱 효율적이고 정밀한 샘플링을 하기 위한 중요한 정보로 사용</a:t>
            </a:r>
            <a:r>
              <a:rPr lang="ko-KR" altLang="en-US" dirty="0"/>
              <a:t>됩니다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어디에 물체가 존재할 가능성이 높은지를 알려주어</a:t>
            </a:r>
            <a:r>
              <a:rPr lang="en-US" altLang="ko-KR" dirty="0"/>
              <a:t>, </a:t>
            </a:r>
            <a:r>
              <a:rPr lang="en" altLang="ko-KR" dirty="0"/>
              <a:t>Fine Network</a:t>
            </a:r>
            <a:r>
              <a:rPr lang="ko-KR" altLang="en-US" dirty="0"/>
              <a:t>가 중요한 영역에 샘플을 집중할 수 있도록 안내하는 역할을 합니다</a:t>
            </a:r>
            <a:r>
              <a:rPr lang="en-US" altLang="ko-KR" dirty="0"/>
              <a:t>. </a:t>
            </a:r>
            <a:r>
              <a:rPr lang="ko-KR" altLang="en-US" dirty="0"/>
              <a:t>이를 통해 효율적인 이산화</a:t>
            </a:r>
            <a:r>
              <a:rPr lang="en-US" altLang="ko-KR" dirty="0"/>
              <a:t>(</a:t>
            </a:r>
            <a:r>
              <a:rPr lang="en" altLang="ko-KR" dirty="0"/>
              <a:t>discretization)</a:t>
            </a:r>
            <a:r>
              <a:rPr lang="ko-KR" altLang="en-US" dirty="0"/>
              <a:t>가 가능해집니다</a:t>
            </a:r>
            <a:r>
              <a:rPr lang="en-US" altLang="ko-KR" dirty="0"/>
              <a:t>."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A9BDBD-ABD6-09BA-27AD-B952D3C7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569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B0BBC-83BE-6F11-DEF0-250114FD6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5EF4C4-2023-CFEA-E2E8-F4F612F55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F06542-57C5-AA17-5B51-227403C9B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" altLang="ko-KR" dirty="0"/>
              <a:t>Coarse Network </a:t>
            </a:r>
            <a:r>
              <a:rPr lang="ko-KR" altLang="en-US" dirty="0"/>
              <a:t>단계 이후</a:t>
            </a:r>
            <a:r>
              <a:rPr lang="en-US" altLang="ko-KR" dirty="0"/>
              <a:t>, </a:t>
            </a:r>
            <a:r>
              <a:rPr lang="en" altLang="ko-KR" b="1" dirty="0"/>
              <a:t>Fine Network</a:t>
            </a:r>
            <a:r>
              <a:rPr lang="ko-KR" altLang="en-US" dirty="0"/>
              <a:t>에서는 더 정교하고 효율적인 샘플링을 진행합니다</a:t>
            </a:r>
            <a:r>
              <a:rPr lang="en-US" altLang="ko-KR" dirty="0"/>
              <a:t>."</a:t>
            </a:r>
          </a:p>
          <a:p>
            <a:pPr>
              <a:buNone/>
            </a:pPr>
            <a:r>
              <a:rPr lang="en-US" altLang="ko-KR" i="1" dirty="0"/>
              <a:t>(</a:t>
            </a:r>
            <a:r>
              <a:rPr lang="ko-KR" altLang="en-US" i="1" dirty="0"/>
              <a:t>키워드</a:t>
            </a:r>
            <a:r>
              <a:rPr lang="en-US" altLang="ko-KR" i="1" dirty="0"/>
              <a:t>: </a:t>
            </a:r>
            <a:r>
              <a:rPr lang="en" altLang="ko-KR" i="1" dirty="0"/>
              <a:t>Refined Pass: </a:t>
            </a:r>
            <a:r>
              <a:rPr lang="en" altLang="ko-KR" i="1" dirty="0" err="1">
                <a:effectLst/>
              </a:rPr>
              <a:t>Nf</a:t>
            </a:r>
            <a:r>
              <a:rPr lang="en" altLang="ko-KR" i="1" dirty="0"/>
              <a:t>​ Fine Samples)</a:t>
            </a:r>
            <a:r>
              <a:rPr lang="en" altLang="ko-KR" dirty="0"/>
              <a:t> "</a:t>
            </a:r>
            <a:r>
              <a:rPr lang="ko-KR" altLang="en-US" dirty="0"/>
              <a:t>이 단계에서는 </a:t>
            </a:r>
            <a:r>
              <a:rPr lang="en" altLang="ko-KR" dirty="0" err="1">
                <a:effectLst/>
              </a:rPr>
              <a:t>Nf</a:t>
            </a:r>
            <a:r>
              <a:rPr lang="en" altLang="ko-KR" dirty="0"/>
              <a:t>​</a:t>
            </a:r>
            <a:r>
              <a:rPr lang="ko-KR" altLang="en-US" dirty="0"/>
              <a:t>개의 추가적인</a:t>
            </a:r>
            <a:r>
              <a:rPr lang="en-US" altLang="ko-KR" dirty="0"/>
              <a:t>, </a:t>
            </a:r>
            <a:r>
              <a:rPr lang="ko-KR" altLang="en-US" dirty="0"/>
              <a:t>그리고 더 세밀한</a:t>
            </a:r>
            <a:r>
              <a:rPr lang="en-US" altLang="ko-KR" dirty="0"/>
              <a:t>(</a:t>
            </a:r>
            <a:r>
              <a:rPr lang="en" altLang="ko-KR" dirty="0"/>
              <a:t>fine) </a:t>
            </a:r>
            <a:r>
              <a:rPr lang="ko-KR" altLang="en-US" dirty="0"/>
              <a:t>샘플들을 광선을 따라 추출합니다</a:t>
            </a:r>
            <a:r>
              <a:rPr lang="en-US" altLang="ko-KR" dirty="0"/>
              <a:t>. </a:t>
            </a:r>
            <a:r>
              <a:rPr lang="ko-KR" altLang="en-US" dirty="0"/>
              <a:t>일반적으로 </a:t>
            </a:r>
            <a:r>
              <a:rPr lang="en" altLang="ko-KR" dirty="0" err="1">
                <a:effectLst/>
              </a:rPr>
              <a:t>Nf</a:t>
            </a:r>
            <a:r>
              <a:rPr lang="en" altLang="ko-KR" dirty="0"/>
              <a:t>​</a:t>
            </a:r>
            <a:r>
              <a:rPr lang="ko-KR" altLang="en-US" dirty="0"/>
              <a:t>는 </a:t>
            </a:r>
            <a:r>
              <a:rPr lang="en" altLang="ko-KR" dirty="0">
                <a:effectLst/>
              </a:rPr>
              <a:t>Nc</a:t>
            </a:r>
            <a:r>
              <a:rPr lang="en" altLang="ko-KR" dirty="0"/>
              <a:t>​</a:t>
            </a:r>
            <a:r>
              <a:rPr lang="ko-KR" altLang="en-US" dirty="0"/>
              <a:t>보다 많은 수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128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사용합니다</a:t>
            </a:r>
            <a:r>
              <a:rPr lang="en-US" altLang="ko-KR" dirty="0"/>
              <a:t>."</a:t>
            </a:r>
          </a:p>
          <a:p>
            <a:pPr>
              <a:buNone/>
            </a:pPr>
            <a:r>
              <a:rPr lang="en-US" altLang="ko-KR" i="1" dirty="0"/>
              <a:t>(</a:t>
            </a:r>
            <a:r>
              <a:rPr lang="ko-KR" altLang="en-US" i="1" dirty="0"/>
              <a:t>키워드</a:t>
            </a:r>
            <a:r>
              <a:rPr lang="en-US" altLang="ko-KR" i="1" dirty="0"/>
              <a:t>: </a:t>
            </a:r>
            <a:r>
              <a:rPr lang="en" altLang="ko-KR" i="1" dirty="0"/>
              <a:t>Guided by Coarse Network's Weights (</a:t>
            </a:r>
            <a:r>
              <a:rPr lang="en" altLang="ko-KR" i="1" dirty="0" err="1">
                <a:effectLst/>
              </a:rPr>
              <a:t>wi</a:t>
            </a:r>
            <a:r>
              <a:rPr lang="en" altLang="ko-KR" i="1" dirty="0"/>
              <a:t>​))</a:t>
            </a:r>
            <a:r>
              <a:rPr lang="en" altLang="ko-KR" dirty="0"/>
              <a:t> "Fine Network</a:t>
            </a:r>
            <a:r>
              <a:rPr lang="ko-KR" altLang="en-US" dirty="0"/>
              <a:t>의 샘플링은 맹목적으로 이루어지는 것이 아니라</a:t>
            </a:r>
            <a:r>
              <a:rPr lang="en-US" altLang="ko-KR" dirty="0"/>
              <a:t>, </a:t>
            </a:r>
            <a:r>
              <a:rPr lang="ko-KR" altLang="en-US" b="1" dirty="0"/>
              <a:t>이전 </a:t>
            </a:r>
            <a:r>
              <a:rPr lang="en" altLang="ko-KR" b="1" dirty="0"/>
              <a:t>Coarse Network </a:t>
            </a:r>
            <a:r>
              <a:rPr lang="ko-KR" altLang="en-US" b="1" dirty="0"/>
              <a:t>단계에서 얻은 각 구간의 가중치</a:t>
            </a:r>
            <a:r>
              <a:rPr lang="en-US" altLang="ko-KR" b="1" dirty="0"/>
              <a:t>(</a:t>
            </a:r>
            <a:r>
              <a:rPr lang="en" altLang="ko-KR" b="1" dirty="0" err="1">
                <a:effectLst/>
              </a:rPr>
              <a:t>wi</a:t>
            </a:r>
            <a:r>
              <a:rPr lang="en" altLang="ko-KR" b="1" dirty="0"/>
              <a:t>​) </a:t>
            </a:r>
            <a:r>
              <a:rPr lang="ko-KR" altLang="en-US" b="1" dirty="0"/>
              <a:t>정보를 적극적으로 활용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" altLang="ko-KR" dirty="0" err="1">
                <a:effectLst/>
              </a:rPr>
              <a:t>wi</a:t>
            </a:r>
            <a:r>
              <a:rPr lang="en" altLang="ko-KR" dirty="0"/>
              <a:t>​</a:t>
            </a:r>
            <a:r>
              <a:rPr lang="ko-KR" altLang="en-US" dirty="0"/>
              <a:t>는 해당 구간에 물체가 존재할 확률</a:t>
            </a:r>
            <a:r>
              <a:rPr lang="en-US" altLang="ko-KR" dirty="0"/>
              <a:t>, </a:t>
            </a:r>
            <a:r>
              <a:rPr lang="ko-KR" altLang="en-US" dirty="0"/>
              <a:t>즉 불투명도</a:t>
            </a:r>
            <a:r>
              <a:rPr lang="en-US" altLang="ko-KR" dirty="0"/>
              <a:t>(</a:t>
            </a:r>
            <a:r>
              <a:rPr lang="en" altLang="ko-KR" dirty="0"/>
              <a:t>opacity)</a:t>
            </a:r>
            <a:r>
              <a:rPr lang="ko-KR" altLang="en-US" dirty="0"/>
              <a:t>와 관련이 깊습니다</a:t>
            </a:r>
            <a:r>
              <a:rPr lang="en-US" altLang="ko-KR" dirty="0"/>
              <a:t>."</a:t>
            </a:r>
          </a:p>
          <a:p>
            <a:pPr>
              <a:buNone/>
            </a:pPr>
            <a:r>
              <a:rPr lang="en-US" altLang="ko-KR" i="1" dirty="0"/>
              <a:t>(</a:t>
            </a:r>
            <a:r>
              <a:rPr lang="ko-KR" altLang="en-US" i="1" dirty="0"/>
              <a:t>키워드</a:t>
            </a:r>
            <a:r>
              <a:rPr lang="en-US" altLang="ko-KR" i="1" dirty="0"/>
              <a:t>: </a:t>
            </a:r>
            <a:r>
              <a:rPr lang="en" altLang="ko-KR" i="1" dirty="0"/>
              <a:t>Method: Inverse Transform Sampling from PDF)</a:t>
            </a:r>
            <a:r>
              <a:rPr lang="en" altLang="ko-KR" dirty="0"/>
              <a:t> "</a:t>
            </a: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" altLang="ko-KR" dirty="0"/>
              <a:t>Coarse Network</a:t>
            </a:r>
            <a:r>
              <a:rPr lang="ko-KR" altLang="en-US" dirty="0"/>
              <a:t>의 가중치 </a:t>
            </a:r>
            <a:r>
              <a:rPr lang="en" altLang="ko-KR" dirty="0" err="1">
                <a:effectLst/>
              </a:rPr>
              <a:t>wi</a:t>
            </a:r>
            <a:r>
              <a:rPr lang="en" altLang="ko-KR" dirty="0"/>
              <a:t>​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정규화하여</a:t>
            </a:r>
            <a:r>
              <a:rPr lang="ko-KR" altLang="en-US" dirty="0"/>
              <a:t> 화면의 첫 번째 수식과 같이 **</a:t>
            </a:r>
            <a:r>
              <a:rPr lang="ko-KR" altLang="en-US" dirty="0" err="1"/>
              <a:t>조각별</a:t>
            </a:r>
            <a:r>
              <a:rPr lang="ko-KR" altLang="en-US" dirty="0"/>
              <a:t> 상수 확률 밀도 함수</a:t>
            </a:r>
            <a:r>
              <a:rPr lang="en-US" altLang="ko-KR" dirty="0"/>
              <a:t>(</a:t>
            </a:r>
            <a:r>
              <a:rPr lang="en" altLang="ko-KR" dirty="0"/>
              <a:t>piecewise constant PDF)**</a:t>
            </a:r>
            <a:r>
              <a:rPr lang="ko-KR" altLang="en-US" dirty="0" err="1"/>
              <a:t>를</a:t>
            </a:r>
            <a:r>
              <a:rPr lang="ko-KR" altLang="en-US" dirty="0"/>
              <a:t> 구성합니다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" altLang="ko-KR" dirty="0"/>
              <a:t>PDF</a:t>
            </a:r>
            <a:r>
              <a:rPr lang="ko-KR" altLang="en-US" dirty="0"/>
              <a:t>는 가중치가 높은</a:t>
            </a:r>
            <a:r>
              <a:rPr lang="en-US" altLang="ko-KR" dirty="0"/>
              <a:t>, </a:t>
            </a:r>
            <a:r>
              <a:rPr lang="ko-KR" altLang="en-US" dirty="0"/>
              <a:t>즉 중요한 영역에서 더 높은 확률 값을 갖습니다</a:t>
            </a:r>
            <a:r>
              <a:rPr lang="en-US" altLang="ko-KR" dirty="0"/>
              <a:t>." "</a:t>
            </a:r>
            <a:r>
              <a:rPr lang="ko-KR" altLang="en-US" dirty="0"/>
              <a:t>그 다음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" altLang="ko-KR" dirty="0"/>
              <a:t>PDF</a:t>
            </a:r>
            <a:r>
              <a:rPr lang="ko-KR" altLang="en-US" dirty="0"/>
              <a:t>로부터 샘플을 추출하기 위해 화면의 두 번째</a:t>
            </a:r>
            <a:r>
              <a:rPr lang="en-US" altLang="ko-KR" dirty="0"/>
              <a:t>, </a:t>
            </a:r>
            <a:r>
              <a:rPr lang="ko-KR" altLang="en-US" dirty="0"/>
              <a:t>세 번째 수식에 보이는 </a:t>
            </a:r>
            <a:r>
              <a:rPr lang="ko-KR" altLang="en-US" b="1" dirty="0" err="1"/>
              <a:t>역변환</a:t>
            </a:r>
            <a:r>
              <a:rPr lang="ko-KR" altLang="en-US" b="1" dirty="0"/>
              <a:t> 샘플링</a:t>
            </a:r>
            <a:r>
              <a:rPr lang="en-US" altLang="ko-KR" b="1" dirty="0"/>
              <a:t>(</a:t>
            </a:r>
            <a:r>
              <a:rPr lang="en" altLang="ko-KR" b="1" dirty="0"/>
              <a:t>Inverse Transform Sampling)</a:t>
            </a:r>
            <a:r>
              <a:rPr lang="en" altLang="ko-KR" dirty="0"/>
              <a:t> </a:t>
            </a:r>
            <a:r>
              <a:rPr lang="ko-KR" altLang="en-US" dirty="0"/>
              <a:t>기법을 사용합니다</a:t>
            </a:r>
            <a:r>
              <a:rPr lang="en-US" altLang="ko-KR" dirty="0"/>
              <a:t>. </a:t>
            </a:r>
            <a:r>
              <a:rPr lang="ko-KR" altLang="en-US" dirty="0"/>
              <a:t>이는 누적 분포 함수</a:t>
            </a:r>
            <a:r>
              <a:rPr lang="en-US" altLang="ko-KR" dirty="0"/>
              <a:t>(</a:t>
            </a:r>
            <a:r>
              <a:rPr lang="en" altLang="ko-KR" dirty="0"/>
              <a:t>CDF)</a:t>
            </a:r>
            <a:r>
              <a:rPr lang="ko-KR" altLang="en-US" dirty="0"/>
              <a:t>의 역함수를 이용하여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" altLang="ko-KR" dirty="0"/>
              <a:t>PDF</a:t>
            </a:r>
            <a:r>
              <a:rPr lang="ko-KR" altLang="en-US" dirty="0" err="1"/>
              <a:t>를</a:t>
            </a:r>
            <a:r>
              <a:rPr lang="ko-KR" altLang="en-US" dirty="0"/>
              <a:t> 따르는 샘플들을 효과적으로 생성하는 방법입니다</a:t>
            </a:r>
            <a:r>
              <a:rPr lang="en-US" altLang="ko-KR" dirty="0"/>
              <a:t>."</a:t>
            </a:r>
          </a:p>
          <a:p>
            <a:r>
              <a:rPr lang="en-US" altLang="ko-KR" i="1" dirty="0"/>
              <a:t>(</a:t>
            </a:r>
            <a:r>
              <a:rPr lang="ko-KR" altLang="en-US" i="1" dirty="0"/>
              <a:t>키워드</a:t>
            </a:r>
            <a:r>
              <a:rPr lang="en-US" altLang="ko-KR" i="1" dirty="0"/>
              <a:t>: </a:t>
            </a:r>
            <a:r>
              <a:rPr lang="en" altLang="ko-KR" i="1" dirty="0"/>
              <a:t>Focuses Samples on Important Regions (High Opacity))</a:t>
            </a:r>
            <a:r>
              <a:rPr lang="en" altLang="ko-KR" dirty="0"/>
              <a:t> "</a:t>
            </a:r>
            <a:r>
              <a:rPr lang="ko-KR" altLang="en-US" dirty="0"/>
              <a:t>결과적으로</a:t>
            </a:r>
            <a:r>
              <a:rPr lang="en-US" altLang="ko-KR" dirty="0"/>
              <a:t>, </a:t>
            </a:r>
            <a:r>
              <a:rPr lang="ko-KR" altLang="en-US" dirty="0"/>
              <a:t>이 과정을 통해 </a:t>
            </a:r>
            <a:r>
              <a:rPr lang="ko-KR" altLang="en-US" b="1" dirty="0"/>
              <a:t>불투명도</a:t>
            </a:r>
            <a:r>
              <a:rPr lang="en-US" altLang="ko-KR" b="1" dirty="0"/>
              <a:t>(</a:t>
            </a:r>
            <a:r>
              <a:rPr lang="en" altLang="ko-KR" b="1" dirty="0"/>
              <a:t>opacity)</a:t>
            </a:r>
            <a:r>
              <a:rPr lang="ko-KR" altLang="en-US" b="1" dirty="0"/>
              <a:t>가 높은</a:t>
            </a:r>
            <a:r>
              <a:rPr lang="en-US" altLang="ko-KR" b="1" dirty="0"/>
              <a:t>, </a:t>
            </a:r>
            <a:r>
              <a:rPr lang="ko-KR" altLang="en-US" b="1" dirty="0"/>
              <a:t>즉 물체가 존재할 가능성이 크거나 디테일이 많은 중요한 영역에 샘플들이 더욱 집중</a:t>
            </a:r>
            <a:r>
              <a:rPr lang="ko-KR" altLang="en-US" dirty="0"/>
              <a:t>되어 샘플링이 이루어집니다</a:t>
            </a:r>
            <a:r>
              <a:rPr lang="en-US" altLang="ko-KR" dirty="0"/>
              <a:t>. </a:t>
            </a:r>
            <a:r>
              <a:rPr lang="ko-KR" altLang="en-US" dirty="0"/>
              <a:t>이를 통해 제한된 샘플 수로도 렌더링 품질을 크게 향상시킬 수 있습니다</a:t>
            </a:r>
            <a:r>
              <a:rPr lang="en-US" altLang="ko-KR" dirty="0"/>
              <a:t>."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C25511-63F7-18C2-DA75-81B187FB1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891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80F0A-3630-3A98-004D-22CA9AFD7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89A4FC-552C-C278-5EB6-687DB02DE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ADAFE8-AEAD-6047-326B-A05F93942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6D0299-E215-D2FC-13E0-1B38E1A55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184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6B26E-46C6-67F9-18F9-04C8B4A54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78ABB1-B694-2F04-188C-B4E91E421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000550-0A9E-84E3-925B-89BF14B3D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/>
              <a:t>"</a:t>
            </a:r>
            <a:r>
              <a:rPr lang="ko-KR" altLang="en-US" dirty="0"/>
              <a:t>이 그림은 </a:t>
            </a:r>
            <a:r>
              <a:rPr lang="en" altLang="ko-KR" dirty="0"/>
              <a:t>Hierarchical Sampling</a:t>
            </a:r>
            <a:r>
              <a:rPr lang="ko-KR" altLang="en-US" dirty="0"/>
              <a:t>의 </a:t>
            </a:r>
            <a:r>
              <a:rPr lang="ko-KR" altLang="en-US" b="1" dirty="0"/>
              <a:t>첫 번째 단계인 </a:t>
            </a:r>
            <a:r>
              <a:rPr lang="en" altLang="ko-KR" b="1" dirty="0"/>
              <a:t>Coarse Pass</a:t>
            </a:r>
            <a:r>
              <a:rPr lang="ko-KR" altLang="en-US" dirty="0" err="1"/>
              <a:t>를</a:t>
            </a:r>
            <a:r>
              <a:rPr lang="ko-KR" altLang="en-US" dirty="0"/>
              <a:t> 좀 더 자세히 보여줍니다</a:t>
            </a:r>
            <a:r>
              <a:rPr lang="en-US" altLang="ko-KR" dirty="0"/>
              <a:t>."</a:t>
            </a:r>
          </a:p>
          <a:p>
            <a:pPr>
              <a:buNone/>
            </a:pPr>
            <a:r>
              <a:rPr lang="en-US" altLang="ko-KR" i="1" dirty="0"/>
              <a:t>(</a:t>
            </a:r>
            <a:r>
              <a:rPr lang="ko-KR" altLang="en-US" i="1" dirty="0"/>
              <a:t>키워드</a:t>
            </a:r>
            <a:r>
              <a:rPr lang="en-US" altLang="ko-KR" i="1" dirty="0"/>
              <a:t>: </a:t>
            </a:r>
            <a:r>
              <a:rPr lang="en" altLang="ko-KR" i="1" dirty="0"/>
              <a:t>Coarse Pass: Initial Ray Traversal)</a:t>
            </a:r>
            <a:r>
              <a:rPr lang="en" altLang="ko-KR" dirty="0"/>
              <a:t> "</a:t>
            </a:r>
            <a:r>
              <a:rPr lang="ko-KR" altLang="en-US" dirty="0"/>
              <a:t>카메라에서 시작된 광선</a:t>
            </a:r>
            <a:r>
              <a:rPr lang="en-US" altLang="ko-KR" dirty="0"/>
              <a:t>(</a:t>
            </a:r>
            <a:r>
              <a:rPr lang="en" altLang="ko-KR" dirty="0"/>
              <a:t>Ray)</a:t>
            </a:r>
            <a:r>
              <a:rPr lang="ko-KR" altLang="en-US" dirty="0"/>
              <a:t>이 </a:t>
            </a:r>
            <a:r>
              <a:rPr lang="en-US" altLang="ko-KR" dirty="0"/>
              <a:t>3</a:t>
            </a:r>
            <a:r>
              <a:rPr lang="en" altLang="ko-KR" dirty="0"/>
              <a:t>D </a:t>
            </a:r>
            <a:r>
              <a:rPr lang="ko-KR" altLang="en-US" dirty="0"/>
              <a:t>볼륨</a:t>
            </a:r>
            <a:r>
              <a:rPr lang="en-US" altLang="ko-KR" dirty="0"/>
              <a:t>(</a:t>
            </a:r>
            <a:r>
              <a:rPr lang="ko-KR" altLang="en-US" dirty="0"/>
              <a:t>구름 모양</a:t>
            </a:r>
            <a:r>
              <a:rPr lang="en-US" altLang="ko-KR" dirty="0"/>
              <a:t>)</a:t>
            </a:r>
            <a:r>
              <a:rPr lang="ko-KR" altLang="en-US" dirty="0"/>
              <a:t>을 통과하며 </a:t>
            </a:r>
            <a:r>
              <a:rPr lang="ko-KR" altLang="en-US" b="1" dirty="0"/>
              <a:t>초기 탐색</a:t>
            </a:r>
            <a:r>
              <a:rPr lang="ko-KR" altLang="en-US" dirty="0"/>
              <a:t>을 진행하는 모습입니다</a:t>
            </a:r>
            <a:r>
              <a:rPr lang="en-US" altLang="ko-KR" dirty="0"/>
              <a:t>."</a:t>
            </a:r>
          </a:p>
          <a:p>
            <a:pPr>
              <a:buNone/>
            </a:pPr>
            <a:r>
              <a:rPr lang="en-US" altLang="ko-KR" i="1" dirty="0"/>
              <a:t>(</a:t>
            </a:r>
            <a:r>
              <a:rPr lang="ko-KR" altLang="en-US" i="1" dirty="0"/>
              <a:t>키워드</a:t>
            </a:r>
            <a:r>
              <a:rPr lang="en-US" altLang="ko-KR" i="1" dirty="0"/>
              <a:t>: </a:t>
            </a:r>
            <a:r>
              <a:rPr lang="en" altLang="ko-KR" i="1" dirty="0">
                <a:effectLst/>
              </a:rPr>
              <a:t>Nc</a:t>
            </a:r>
            <a:r>
              <a:rPr lang="en" altLang="ko-KR" i="1" dirty="0"/>
              <a:t>​ Samples via Stratified Sampling)</a:t>
            </a:r>
            <a:r>
              <a:rPr lang="en" altLang="ko-KR" dirty="0"/>
              <a:t> "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광선을 따라 </a:t>
            </a:r>
            <a:r>
              <a:rPr lang="en" altLang="ko-KR" b="1" dirty="0">
                <a:effectLst/>
              </a:rPr>
              <a:t>Nc</a:t>
            </a:r>
            <a:r>
              <a:rPr lang="en" altLang="ko-KR" b="1" dirty="0"/>
              <a:t>​</a:t>
            </a:r>
            <a:r>
              <a:rPr lang="ko-KR" altLang="en-US" b="1" dirty="0"/>
              <a:t>개의 샘플</a:t>
            </a:r>
            <a:r>
              <a:rPr lang="en-US" altLang="ko-KR" b="1" dirty="0"/>
              <a:t>(</a:t>
            </a:r>
            <a:r>
              <a:rPr lang="ko-KR" altLang="en-US" b="1" dirty="0"/>
              <a:t>하얀색 점들</a:t>
            </a:r>
            <a:r>
              <a:rPr lang="en-US" altLang="ko-KR" b="1" dirty="0"/>
              <a:t>)</a:t>
            </a:r>
            <a:r>
              <a:rPr lang="ko-KR" altLang="en-US" b="1" dirty="0"/>
              <a:t>이 계층적 샘플링</a:t>
            </a:r>
            <a:r>
              <a:rPr lang="en-US" altLang="ko-KR" b="1" dirty="0"/>
              <a:t>(</a:t>
            </a:r>
            <a:r>
              <a:rPr lang="en" altLang="ko-KR" b="1" dirty="0"/>
              <a:t>Stratified Sampling) </a:t>
            </a:r>
            <a:r>
              <a:rPr lang="ko-KR" altLang="en-US" b="1" dirty="0"/>
              <a:t>방식에 의해 선택</a:t>
            </a:r>
            <a:r>
              <a:rPr lang="ko-KR" altLang="en-US" dirty="0"/>
              <a:t>됩니다</a:t>
            </a:r>
            <a:r>
              <a:rPr lang="en-US" altLang="ko-KR" dirty="0"/>
              <a:t>. </a:t>
            </a:r>
            <a:r>
              <a:rPr lang="ko-KR" altLang="en-US" dirty="0"/>
              <a:t>각 샘플은 광선을 동일한 구간으로 나누고 각 구간 내에서 무작위로 선택되어</a:t>
            </a:r>
            <a:r>
              <a:rPr lang="en-US" altLang="ko-KR" dirty="0"/>
              <a:t>, </a:t>
            </a:r>
            <a:r>
              <a:rPr lang="ko-KR" altLang="en-US" dirty="0"/>
              <a:t>초기에는 비교적 균등한 간격으로 분포하게 됩니다</a:t>
            </a:r>
            <a:r>
              <a:rPr lang="en-US" altLang="ko-KR" dirty="0"/>
              <a:t>."</a:t>
            </a:r>
          </a:p>
          <a:p>
            <a:pPr>
              <a:buNone/>
            </a:pPr>
            <a:r>
              <a:rPr lang="en-US" altLang="ko-KR" i="1" dirty="0"/>
              <a:t>(</a:t>
            </a:r>
            <a:r>
              <a:rPr lang="ko-KR" altLang="en-US" i="1" dirty="0"/>
              <a:t>키워드</a:t>
            </a:r>
            <a:r>
              <a:rPr lang="en-US" altLang="ko-KR" i="1" dirty="0"/>
              <a:t>: </a:t>
            </a:r>
            <a:r>
              <a:rPr lang="en" altLang="ko-KR" i="1" dirty="0"/>
              <a:t>Uniform Spreading for Overview)</a:t>
            </a:r>
            <a:r>
              <a:rPr lang="en" altLang="ko-KR" dirty="0"/>
              <a:t> "</a:t>
            </a:r>
            <a:r>
              <a:rPr lang="ko-KR" altLang="en-US" dirty="0"/>
              <a:t>이렇게 샘플들을 </a:t>
            </a:r>
            <a:r>
              <a:rPr lang="ko-KR" altLang="en-US" b="1" dirty="0"/>
              <a:t>균일하게 </a:t>
            </a:r>
            <a:r>
              <a:rPr lang="ko-KR" altLang="en-US" b="1" dirty="0" err="1"/>
              <a:t>분포시키는</a:t>
            </a:r>
            <a:r>
              <a:rPr lang="ko-KR" altLang="en-US" b="1" dirty="0"/>
              <a:t> 목적은 장면의 전체적인 구조와 밀도 분포를 대략적으로 파악</a:t>
            </a:r>
            <a:r>
              <a:rPr lang="ko-KR" altLang="en-US" dirty="0"/>
              <a:t>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. </a:t>
            </a:r>
            <a:r>
              <a:rPr lang="ko-KR" altLang="en-US" dirty="0"/>
              <a:t>특정 영역에 치우치지 않고 광선 전체를 훑어보는 과정이라고 할 수 있습니다</a:t>
            </a:r>
            <a:r>
              <a:rPr lang="en-US" altLang="ko-KR" dirty="0"/>
              <a:t>."</a:t>
            </a:r>
          </a:p>
          <a:p>
            <a:r>
              <a:rPr lang="en-US" altLang="ko-KR" i="1" dirty="0"/>
              <a:t>(</a:t>
            </a:r>
            <a:r>
              <a:rPr lang="ko-KR" altLang="en-US" i="1" dirty="0"/>
              <a:t>키워드</a:t>
            </a:r>
            <a:r>
              <a:rPr lang="en-US" altLang="ko-KR" i="1" dirty="0"/>
              <a:t>: </a:t>
            </a:r>
            <a:r>
              <a:rPr lang="en" altLang="ko-KR" i="1" dirty="0"/>
              <a:t>Foundation for Importance Sampling)</a:t>
            </a:r>
            <a:r>
              <a:rPr lang="en" altLang="ko-KR" dirty="0"/>
              <a:t> "</a:t>
            </a:r>
            <a:r>
              <a:rPr lang="ko-KR" altLang="en-US" dirty="0"/>
              <a:t>여기서 얻어진 </a:t>
            </a:r>
            <a:r>
              <a:rPr lang="en" altLang="ko-KR" dirty="0"/>
              <a:t>Coarse </a:t>
            </a:r>
            <a:r>
              <a:rPr lang="ko-KR" altLang="en-US" dirty="0"/>
              <a:t>샘플들의 정보</a:t>
            </a:r>
            <a:r>
              <a:rPr lang="en-US" altLang="ko-KR" dirty="0"/>
              <a:t>, </a:t>
            </a:r>
            <a:r>
              <a:rPr lang="ko-KR" altLang="en-US" dirty="0"/>
              <a:t>특히 각 샘플의 가중치</a:t>
            </a:r>
            <a:r>
              <a:rPr lang="en-US" altLang="ko-KR" dirty="0"/>
              <a:t>(</a:t>
            </a:r>
            <a:r>
              <a:rPr lang="en" altLang="ko-KR" dirty="0"/>
              <a:t>weights)</a:t>
            </a:r>
            <a:r>
              <a:rPr lang="ko-KR" altLang="en-US" dirty="0"/>
              <a:t>는 다음 단계인 </a:t>
            </a:r>
            <a:r>
              <a:rPr lang="en" altLang="ko-KR" dirty="0"/>
              <a:t>Fine Network</a:t>
            </a:r>
            <a:r>
              <a:rPr lang="ko-KR" altLang="en-US" dirty="0"/>
              <a:t>에서 </a:t>
            </a:r>
            <a:r>
              <a:rPr lang="ko-KR" altLang="en-US" b="1" dirty="0"/>
              <a:t>어디에 더 많은 샘플을 집중시킬지 결정하는 중요도 샘플링</a:t>
            </a:r>
            <a:r>
              <a:rPr lang="en-US" altLang="ko-KR" b="1" dirty="0"/>
              <a:t>(</a:t>
            </a:r>
            <a:r>
              <a:rPr lang="en" altLang="ko-KR" b="1" dirty="0"/>
              <a:t>Importance Sampling)</a:t>
            </a:r>
            <a:r>
              <a:rPr lang="ko-KR" altLang="en-US" b="1" dirty="0"/>
              <a:t>의 중요한 기초 자료</a:t>
            </a:r>
            <a:r>
              <a:rPr lang="ko-KR" altLang="en-US" dirty="0"/>
              <a:t>로 활용됩니다</a:t>
            </a:r>
            <a:r>
              <a:rPr lang="en-US" altLang="ko-KR" dirty="0"/>
              <a:t>." "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" altLang="ko-KR" dirty="0"/>
              <a:t>Coarse </a:t>
            </a:r>
            <a:r>
              <a:rPr lang="ko-KR" altLang="en-US" dirty="0"/>
              <a:t>단계는 최종 결과물을 직접 만들기보다는</a:t>
            </a:r>
            <a:r>
              <a:rPr lang="en-US" altLang="ko-KR" dirty="0"/>
              <a:t>, </a:t>
            </a:r>
            <a:r>
              <a:rPr lang="ko-KR" altLang="en-US" dirty="0"/>
              <a:t>더 효율적이고 정밀한 다음 샘플링 단계를 위한 발판을 마련하는 과정입니다</a:t>
            </a:r>
            <a:r>
              <a:rPr lang="en-US" altLang="ko-KR" dirty="0"/>
              <a:t>."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2217A6-3A5C-B8AF-8571-311BBF5ED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328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NeRF</a:t>
            </a:r>
            <a:r>
              <a:rPr kumimoji="1" lang="en-US" altLang="ko-KR" dirty="0"/>
              <a:t>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neural radiance field </a:t>
            </a:r>
            <a:r>
              <a:rPr kumimoji="1" lang="ko-KR" altLang="en-US" dirty="0"/>
              <a:t>라는 이름의 </a:t>
            </a:r>
            <a:r>
              <a:rPr kumimoji="1" lang="ko-KR" altLang="en-US" dirty="0" err="1"/>
              <a:t>줄임말입니다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이름에서 알 수 있듯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NN(Neural Network) </a:t>
            </a:r>
            <a:r>
              <a:rPr kumimoji="1" lang="ko-KR" altLang="en-US" dirty="0"/>
              <a:t>즉 신경망이 들어갑니다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NeRF</a:t>
            </a:r>
            <a:r>
              <a:rPr kumimoji="1" lang="en-US" altLang="ko-KR" dirty="0"/>
              <a:t> </a:t>
            </a:r>
            <a:r>
              <a:rPr kumimoji="1" lang="ko-KR" altLang="en-US" dirty="0"/>
              <a:t>의 작동원리를 요약하면 </a:t>
            </a:r>
            <a:endParaRPr kumimoji="1" lang="en-US" altLang="ko-KR" dirty="0"/>
          </a:p>
          <a:p>
            <a:r>
              <a:rPr kumimoji="1" lang="ko-KR" altLang="en-US" dirty="0"/>
              <a:t>먼저 어떤 장면이나 오브젝트에 대해 다양한 시점에서 사진을 찍고 그것을 </a:t>
            </a:r>
            <a:r>
              <a:rPr kumimoji="1" lang="en-US" altLang="ko-KR" dirty="0"/>
              <a:t>input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넣습니다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그것을 바탕으로 신경망을 학습해서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원래 주어진 시점에서 찍은 사진 말고 다른 장면에서 찍었을 때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이럴 것이다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라는 식으로 예측을 하여 각 시점마다 </a:t>
            </a:r>
            <a:r>
              <a:rPr kumimoji="1" lang="en-US" altLang="ko-KR" dirty="0"/>
              <a:t>2D image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생성해내는 기술입니다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엄연히 현재 모던 그래픽스 파이프라인과 다른 결을 갖고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그래서 </a:t>
            </a:r>
            <a:r>
              <a:rPr kumimoji="1" lang="ko-KR" altLang="en-US" dirty="0" err="1"/>
              <a:t>이런식으로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씬을</a:t>
            </a:r>
            <a:r>
              <a:rPr kumimoji="1" lang="ko-KR" altLang="en-US" dirty="0"/>
              <a:t> 구성하는 방법론을 </a:t>
            </a:r>
            <a:r>
              <a:rPr kumimoji="1" lang="en-US" altLang="ko-KR" dirty="0"/>
              <a:t>MVS, multi view synthesis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NeRF</a:t>
            </a:r>
            <a:r>
              <a:rPr kumimoji="1" lang="en-US" altLang="ko-KR" dirty="0"/>
              <a:t>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Neural Network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학습하므로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Implicit </a:t>
            </a:r>
            <a:r>
              <a:rPr kumimoji="1" lang="ko-KR" altLang="en-US" dirty="0"/>
              <a:t>하다고 얘기합니다</a:t>
            </a:r>
            <a:r>
              <a:rPr kumimoji="1" lang="en-US" altLang="ko-KR" dirty="0"/>
              <a:t>. Implicit </a:t>
            </a:r>
            <a:r>
              <a:rPr kumimoji="1" lang="ko-KR" altLang="en-US" dirty="0"/>
              <a:t>은 내부적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즉 함수적으로서 구현됨을 의미합니다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 </a:t>
            </a:r>
            <a:r>
              <a:rPr kumimoji="1" lang="ko-KR" altLang="en-US" dirty="0" err="1"/>
              <a:t>반댓말인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explicit </a:t>
            </a:r>
            <a:r>
              <a:rPr kumimoji="1" lang="ko-KR" altLang="en-US" dirty="0"/>
              <a:t>은 우리가 흔히 아는 </a:t>
            </a:r>
            <a:r>
              <a:rPr kumimoji="1" lang="en-US" altLang="ko-KR" dirty="0"/>
              <a:t>mesh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 표현 방법이라고 생각하시면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 </a:t>
            </a:r>
            <a:r>
              <a:rPr kumimoji="1" lang="en-US" altLang="ko-KR" dirty="0"/>
              <a:t>implicit 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functional </a:t>
            </a:r>
            <a:r>
              <a:rPr kumimoji="1" lang="ko-KR" altLang="en-US" dirty="0"/>
              <a:t>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어떤 좌표 값을 주면 그거에 대한 </a:t>
            </a:r>
            <a:r>
              <a:rPr kumimoji="1" lang="en-US" altLang="ko-KR" dirty="0"/>
              <a:t>output </a:t>
            </a:r>
            <a:r>
              <a:rPr kumimoji="1" lang="ko-KR" altLang="en-US" dirty="0"/>
              <a:t>을 주는 형식입니다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일단 오늘은 </a:t>
            </a:r>
            <a:r>
              <a:rPr kumimoji="1" lang="en-US" altLang="ko-KR" dirty="0" err="1"/>
              <a:t>NeRF</a:t>
            </a:r>
            <a:r>
              <a:rPr kumimoji="1" lang="en-US" altLang="ko-KR" dirty="0"/>
              <a:t> </a:t>
            </a:r>
            <a:r>
              <a:rPr kumimoji="1" lang="ko-KR" altLang="en-US" dirty="0"/>
              <a:t>에 대해 이야기 할 것은 아니므로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정리하면</a:t>
            </a:r>
            <a:endParaRPr kumimoji="1" lang="en-US" altLang="ko-KR" dirty="0"/>
          </a:p>
          <a:p>
            <a:r>
              <a:rPr kumimoji="1" lang="en-US" altLang="ko-KR" dirty="0" err="1"/>
              <a:t>NeRF</a:t>
            </a:r>
            <a:r>
              <a:rPr kumimoji="1" lang="en-US" altLang="ko-KR" dirty="0"/>
              <a:t>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neural network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어떤 새로운 장면에서의 사진을 예측하여</a:t>
            </a:r>
            <a:r>
              <a:rPr kumimoji="1" lang="en-US" altLang="ko-KR" dirty="0"/>
              <a:t>(</a:t>
            </a:r>
            <a:r>
              <a:rPr kumimoji="1" lang="ko-KR" altLang="en-US" dirty="0"/>
              <a:t>당연히 </a:t>
            </a:r>
            <a:r>
              <a:rPr kumimoji="1" lang="en-US" altLang="ko-KR" dirty="0"/>
              <a:t>loss </a:t>
            </a:r>
            <a:r>
              <a:rPr kumimoji="1" lang="ko-KR" altLang="en-US" dirty="0"/>
              <a:t>가 있고 </a:t>
            </a:r>
            <a:r>
              <a:rPr kumimoji="1" lang="en-US" altLang="ko-KR" dirty="0"/>
              <a:t>back propagation </a:t>
            </a:r>
            <a:r>
              <a:rPr kumimoji="1" lang="ko-KR" altLang="en-US" dirty="0"/>
              <a:t>을 이용합니다</a:t>
            </a:r>
            <a:r>
              <a:rPr kumimoji="1" lang="en-US" altLang="ko-KR" dirty="0"/>
              <a:t>.)</a:t>
            </a:r>
            <a:r>
              <a:rPr kumimoji="1" lang="ko-KR" altLang="en-US" dirty="0"/>
              <a:t> 그것을 생성하는 방법론이다 </a:t>
            </a:r>
            <a:endParaRPr kumimoji="1" lang="en-US" altLang="ko-KR" dirty="0"/>
          </a:p>
          <a:p>
            <a:r>
              <a:rPr kumimoji="1" lang="ko-KR" altLang="en-US" dirty="0" err="1"/>
              <a:t>라고</a:t>
            </a:r>
            <a:r>
              <a:rPr kumimoji="1" lang="ko-KR" altLang="en-US" dirty="0"/>
              <a:t> 생각하시면 충분할 것 같습니다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775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6500B-E3E7-9793-A10B-97C03C228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727CCA-8A2A-0381-D1A3-438DAB020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A3D337-2CC3-A1DD-274A-07010B9B2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/>
              <a:t>"</a:t>
            </a:r>
            <a:r>
              <a:rPr lang="ko-KR" altLang="en-US" dirty="0"/>
              <a:t>이 그림은 </a:t>
            </a:r>
            <a:r>
              <a:rPr lang="en" altLang="ko-KR" dirty="0" err="1"/>
              <a:t>NeRF</a:t>
            </a:r>
            <a:r>
              <a:rPr lang="ko-KR" altLang="en-US" dirty="0"/>
              <a:t>의 </a:t>
            </a:r>
            <a:r>
              <a:rPr lang="ko-KR" altLang="en-US" b="1" dirty="0"/>
              <a:t>계층적 샘플링</a:t>
            </a:r>
            <a:r>
              <a:rPr lang="en-US" altLang="ko-KR" b="1" dirty="0"/>
              <a:t>(</a:t>
            </a:r>
            <a:r>
              <a:rPr lang="en" altLang="ko-KR" b="1" dirty="0"/>
              <a:t>Hierarchical Sampling)</a:t>
            </a:r>
            <a:r>
              <a:rPr lang="en" altLang="ko-KR" dirty="0"/>
              <a:t> </a:t>
            </a:r>
            <a:r>
              <a:rPr lang="ko-KR" altLang="en-US" dirty="0"/>
              <a:t>과정을 시각적으로 요약해서 보여줍니다</a:t>
            </a:r>
            <a:r>
              <a:rPr lang="en-US" altLang="ko-KR" dirty="0"/>
              <a:t>."</a:t>
            </a:r>
          </a:p>
          <a:p>
            <a:pPr>
              <a:buNone/>
            </a:pPr>
            <a:r>
              <a:rPr lang="en-US" altLang="ko-KR" i="1" dirty="0"/>
              <a:t>(</a:t>
            </a:r>
            <a:r>
              <a:rPr lang="ko-KR" altLang="en-US" i="1" dirty="0"/>
              <a:t>키워드</a:t>
            </a:r>
            <a:r>
              <a:rPr lang="en-US" altLang="ko-KR" i="1" dirty="0"/>
              <a:t>: </a:t>
            </a:r>
            <a:r>
              <a:rPr lang="en" altLang="ko-KR" i="1" dirty="0"/>
              <a:t>Two-Pass Strategy (Coarse &amp; Fine))</a:t>
            </a:r>
            <a:r>
              <a:rPr lang="en" altLang="ko-KR" dirty="0"/>
              <a:t> "</a:t>
            </a:r>
            <a:r>
              <a:rPr lang="ko-KR" altLang="en-US" dirty="0"/>
              <a:t>앞서 </a:t>
            </a:r>
            <a:r>
              <a:rPr lang="ko-KR" altLang="en-US" dirty="0" err="1"/>
              <a:t>설명드린</a:t>
            </a:r>
            <a:r>
              <a:rPr lang="ko-KR" altLang="en-US" dirty="0"/>
              <a:t> 것처럼</a:t>
            </a:r>
            <a:r>
              <a:rPr lang="en-US" altLang="ko-KR" dirty="0"/>
              <a:t>, </a:t>
            </a:r>
            <a:r>
              <a:rPr lang="ko-KR" altLang="en-US" dirty="0"/>
              <a:t>계층적 샘플링은 기본적으로 </a:t>
            </a:r>
            <a:r>
              <a:rPr lang="ko-KR" altLang="en-US" b="1" dirty="0"/>
              <a:t>두 번의 패스</a:t>
            </a:r>
            <a:r>
              <a:rPr lang="en-US" altLang="ko-KR" b="1" dirty="0"/>
              <a:t>(</a:t>
            </a:r>
            <a:r>
              <a:rPr lang="en" altLang="ko-KR" b="1" dirty="0"/>
              <a:t>Two-Pass), </a:t>
            </a:r>
            <a:r>
              <a:rPr lang="ko-KR" altLang="en-US" b="1" dirty="0"/>
              <a:t>즉 </a:t>
            </a:r>
            <a:r>
              <a:rPr lang="en" altLang="ko-KR" b="1" dirty="0"/>
              <a:t>Coarse </a:t>
            </a:r>
            <a:r>
              <a:rPr lang="ko-KR" altLang="en-US" b="1" dirty="0"/>
              <a:t>단계와 </a:t>
            </a:r>
            <a:r>
              <a:rPr lang="en" altLang="ko-KR" b="1" dirty="0"/>
              <a:t>Fine </a:t>
            </a:r>
            <a:r>
              <a:rPr lang="ko-KR" altLang="en-US" b="1" dirty="0"/>
              <a:t>단계</a:t>
            </a:r>
            <a:r>
              <a:rPr lang="ko-KR" altLang="en-US" dirty="0"/>
              <a:t>로 구성됩니다</a:t>
            </a:r>
            <a:r>
              <a:rPr lang="en-US" altLang="ko-KR" dirty="0"/>
              <a:t>."</a:t>
            </a:r>
          </a:p>
          <a:p>
            <a:pPr>
              <a:buNone/>
            </a:pPr>
            <a:r>
              <a:rPr lang="en-US" altLang="ko-KR" i="1" dirty="0"/>
              <a:t>(</a:t>
            </a:r>
            <a:r>
              <a:rPr lang="ko-KR" altLang="en-US" i="1" dirty="0"/>
              <a:t>키워드</a:t>
            </a:r>
            <a:r>
              <a:rPr lang="en-US" altLang="ko-KR" i="1" dirty="0"/>
              <a:t>: </a:t>
            </a:r>
            <a:r>
              <a:rPr lang="en" altLang="ko-KR" i="1" dirty="0"/>
              <a:t>Coarse Samples (Stage 1): Uniform Spreading)</a:t>
            </a:r>
            <a:r>
              <a:rPr lang="en" altLang="ko-KR" dirty="0"/>
              <a:t> "</a:t>
            </a:r>
            <a:r>
              <a:rPr lang="ko-KR" altLang="en-US" dirty="0"/>
              <a:t>그림에서 광선</a:t>
            </a:r>
            <a:r>
              <a:rPr lang="en-US" altLang="ko-KR" dirty="0"/>
              <a:t>(</a:t>
            </a:r>
            <a:r>
              <a:rPr lang="en" altLang="ko-KR" dirty="0"/>
              <a:t>Ray)</a:t>
            </a:r>
            <a:r>
              <a:rPr lang="ko-KR" altLang="en-US" dirty="0"/>
              <a:t>을 따라 먼저 보이는 하얀색 점들이 **</a:t>
            </a:r>
            <a:r>
              <a:rPr lang="en" altLang="ko-KR" dirty="0"/>
              <a:t>Coarse </a:t>
            </a:r>
            <a:r>
              <a:rPr lang="ko-KR" altLang="en-US" dirty="0"/>
              <a:t>샘플</a:t>
            </a:r>
            <a:r>
              <a:rPr lang="en-US" altLang="ko-KR" dirty="0"/>
              <a:t>(1</a:t>
            </a:r>
            <a:r>
              <a:rPr lang="ko-KR" altLang="en-US" dirty="0"/>
              <a:t>단계</a:t>
            </a:r>
            <a:r>
              <a:rPr lang="en-US" altLang="ko-KR" dirty="0"/>
              <a:t>)**</a:t>
            </a:r>
            <a:r>
              <a:rPr lang="ko-KR" altLang="en-US" dirty="0" err="1"/>
              <a:t>에</a:t>
            </a:r>
            <a:r>
              <a:rPr lang="ko-KR" altLang="en-US" dirty="0"/>
              <a:t> 해당합니다</a:t>
            </a:r>
            <a:r>
              <a:rPr lang="en-US" altLang="ko-KR" dirty="0"/>
              <a:t>. </a:t>
            </a:r>
            <a:r>
              <a:rPr lang="ko-KR" altLang="en-US" dirty="0"/>
              <a:t>이 점들은 </a:t>
            </a:r>
            <a:r>
              <a:rPr lang="en" altLang="ko-KR" dirty="0"/>
              <a:t>Stratified Sampling</a:t>
            </a:r>
            <a:r>
              <a:rPr lang="ko-KR" altLang="en-US" dirty="0"/>
              <a:t>을 통해 광선 전체에 걸쳐 비교적 </a:t>
            </a:r>
            <a:r>
              <a:rPr lang="ko-KR" altLang="en-US" b="1" dirty="0"/>
              <a:t>균일하게 분포</a:t>
            </a:r>
            <a:r>
              <a:rPr lang="ko-KR" altLang="en-US" dirty="0"/>
              <a:t>되어</a:t>
            </a:r>
            <a:r>
              <a:rPr lang="en-US" altLang="ko-KR" dirty="0"/>
              <a:t>, </a:t>
            </a:r>
            <a:r>
              <a:rPr lang="ko-KR" altLang="en-US" dirty="0"/>
              <a:t>장면의 전체적인 구조를 대략적으로 파악하는 데 사용됩니다</a:t>
            </a:r>
            <a:r>
              <a:rPr lang="en-US" altLang="ko-KR" dirty="0"/>
              <a:t>."</a:t>
            </a:r>
          </a:p>
          <a:p>
            <a:r>
              <a:rPr lang="en-US" altLang="ko-KR" i="1" dirty="0"/>
              <a:t>(</a:t>
            </a:r>
            <a:r>
              <a:rPr lang="ko-KR" altLang="en-US" i="1" dirty="0"/>
              <a:t>키워드</a:t>
            </a:r>
            <a:r>
              <a:rPr lang="en-US" altLang="ko-KR" i="1" dirty="0"/>
              <a:t>: </a:t>
            </a:r>
            <a:r>
              <a:rPr lang="en" altLang="ko-KR" i="1" dirty="0"/>
              <a:t>Fine Samples (Stage 2): Concentrated in Important Regions)</a:t>
            </a:r>
            <a:r>
              <a:rPr lang="en" altLang="ko-KR" dirty="0"/>
              <a:t> "Coarse </a:t>
            </a:r>
            <a:r>
              <a:rPr lang="ko-KR" altLang="en-US" dirty="0"/>
              <a:t>샘플링 결과를 바탕으로</a:t>
            </a:r>
            <a:r>
              <a:rPr lang="en-US" altLang="ko-KR" dirty="0"/>
              <a:t>, </a:t>
            </a:r>
            <a:r>
              <a:rPr lang="ko-KR" altLang="en-US" dirty="0"/>
              <a:t>그림의 보라색 곡선</a:t>
            </a:r>
            <a:r>
              <a:rPr lang="en-US" altLang="ko-KR" dirty="0"/>
              <a:t>(</a:t>
            </a:r>
            <a:r>
              <a:rPr lang="en" altLang="ko-KR" dirty="0"/>
              <a:t>PDF</a:t>
            </a:r>
            <a:r>
              <a:rPr lang="ko-KR" altLang="en-US" dirty="0" err="1"/>
              <a:t>를</a:t>
            </a:r>
            <a:r>
              <a:rPr lang="ko-KR" altLang="en-US" dirty="0"/>
              <a:t> 나타내는 것으로 가정</a:t>
            </a:r>
            <a:r>
              <a:rPr lang="en-US" altLang="ko-KR" dirty="0"/>
              <a:t>)</a:t>
            </a:r>
            <a:r>
              <a:rPr lang="ko-KR" altLang="en-US" dirty="0"/>
              <a:t>이 높은 영역</a:t>
            </a:r>
            <a:r>
              <a:rPr lang="en-US" altLang="ko-KR" dirty="0"/>
              <a:t>, </a:t>
            </a:r>
            <a:r>
              <a:rPr lang="ko-KR" altLang="en-US" dirty="0"/>
              <a:t>즉 물체가 존재할 가능성이 높은 </a:t>
            </a:r>
            <a:r>
              <a:rPr lang="ko-KR" altLang="en-US" b="1" dirty="0"/>
              <a:t>중요한 영역에 자주색 점들로 표시된 </a:t>
            </a:r>
            <a:r>
              <a:rPr lang="en" altLang="ko-KR" b="1" dirty="0"/>
              <a:t>Fine </a:t>
            </a:r>
            <a:r>
              <a:rPr lang="ko-KR" altLang="en-US" b="1" dirty="0"/>
              <a:t>샘플</a:t>
            </a:r>
            <a:r>
              <a:rPr lang="en-US" altLang="ko-KR" b="1" dirty="0"/>
              <a:t>(2</a:t>
            </a:r>
            <a:r>
              <a:rPr lang="ko-KR" altLang="en-US" b="1" dirty="0"/>
              <a:t>단계</a:t>
            </a:r>
            <a:r>
              <a:rPr lang="en-US" altLang="ko-KR" b="1" dirty="0"/>
              <a:t>)</a:t>
            </a:r>
            <a:r>
              <a:rPr lang="ko-KR" altLang="en-US" b="1" dirty="0"/>
              <a:t>들이 더욱 집중</a:t>
            </a:r>
            <a:r>
              <a:rPr lang="ko-KR" altLang="en-US" dirty="0"/>
              <a:t>되어 </a:t>
            </a:r>
            <a:r>
              <a:rPr lang="ko-KR" altLang="en-US" dirty="0" err="1"/>
              <a:t>샘플링되는</a:t>
            </a:r>
            <a:r>
              <a:rPr lang="ko-KR" altLang="en-US" dirty="0"/>
              <a:t> 것을 볼 수 있습니다</a:t>
            </a:r>
            <a:r>
              <a:rPr lang="en-US" altLang="ko-KR" dirty="0"/>
              <a:t>."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D89A5D-CB7A-13F5-D531-A75C11276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507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2B762-8AA9-BFBE-66E4-864BBACFF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54FA23-5FFB-A1FF-CD88-CA536106A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99B67-631A-8D03-2C1A-B19FAE15A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Coarse Network</a:t>
            </a:r>
            <a:r>
              <a:rPr lang="ko-KR" altLang="en-US" dirty="0"/>
              <a:t>는 장면의 거친</a:t>
            </a:r>
            <a:r>
              <a:rPr lang="en-US" altLang="ko-KR" dirty="0"/>
              <a:t>(</a:t>
            </a:r>
            <a:r>
              <a:rPr lang="en" altLang="ko-KR" dirty="0"/>
              <a:t>low-frequency) </a:t>
            </a:r>
            <a:r>
              <a:rPr lang="ko-KR" altLang="en-US" dirty="0"/>
              <a:t>특징을 학습하고</a:t>
            </a:r>
            <a:r>
              <a:rPr lang="en-US" altLang="ko-KR" dirty="0"/>
              <a:t>, </a:t>
            </a:r>
            <a:r>
              <a:rPr lang="en" altLang="ko-KR" dirty="0"/>
              <a:t>Fine Network</a:t>
            </a:r>
            <a:r>
              <a:rPr lang="ko-KR" altLang="en-US" dirty="0"/>
              <a:t>는 </a:t>
            </a:r>
            <a:r>
              <a:rPr lang="en" altLang="ko-KR" dirty="0"/>
              <a:t>Coarse Network</a:t>
            </a:r>
            <a:r>
              <a:rPr lang="ko-KR" altLang="en-US" dirty="0"/>
              <a:t>의 정보를 바탕으로 더 세밀한</a:t>
            </a:r>
            <a:r>
              <a:rPr lang="en-US" altLang="ko-KR" dirty="0"/>
              <a:t>(</a:t>
            </a:r>
            <a:r>
              <a:rPr lang="en" altLang="ko-KR" dirty="0"/>
              <a:t>high-frequency) </a:t>
            </a:r>
            <a:r>
              <a:rPr lang="ko-KR" altLang="en-US" dirty="0"/>
              <a:t>디테일을 학습하는 계층적인 구조를 이룹니다</a:t>
            </a:r>
            <a:r>
              <a:rPr lang="en-US" altLang="ko-KR" dirty="0"/>
              <a:t>. </a:t>
            </a:r>
            <a:r>
              <a:rPr lang="ko-KR" altLang="en-US" dirty="0"/>
              <a:t>이렇게 계층적으로 정보를 처리하고 표현하는 방식은 복잡한 장면을 효과적으로 모델링하는 데 유리합니다</a:t>
            </a:r>
            <a:r>
              <a:rPr lang="en-US" altLang="ko-KR" dirty="0"/>
              <a:t>.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1409F0-734E-28BF-E535-F35A28D3EA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257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59940-25D7-DC02-B80D-924B08734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0A9EAE-C81A-8F2F-123C-70965AC5F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F8C348-5677-0430-DD87-CF64DC80C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원래 사용되던 단일 </a:t>
            </a:r>
            <a:r>
              <a:rPr kumimoji="1" lang="en-US" altLang="ko-KR" dirty="0"/>
              <a:t>network </a:t>
            </a:r>
            <a:r>
              <a:rPr kumimoji="1" lang="ko-KR" altLang="en-US" dirty="0"/>
              <a:t>구조에서의 </a:t>
            </a:r>
            <a:r>
              <a:rPr kumimoji="1" lang="en-US" altLang="ko-KR" dirty="0" err="1"/>
              <a:t>num_samples</a:t>
            </a:r>
            <a:r>
              <a:rPr kumimoji="1" lang="en-US" altLang="ko-KR" dirty="0"/>
              <a:t> </a:t>
            </a:r>
            <a:r>
              <a:rPr kumimoji="1" lang="ko-KR" altLang="en-US" dirty="0"/>
              <a:t>대신 </a:t>
            </a:r>
            <a:r>
              <a:rPr kumimoji="1" lang="en-US" altLang="ko-KR" dirty="0"/>
              <a:t>coarse sample 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fine sample </a:t>
            </a:r>
            <a:r>
              <a:rPr kumimoji="1" lang="ko-KR" altLang="en-US" dirty="0"/>
              <a:t>변수를 만들어줍니다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(64,64</a:t>
            </a:r>
            <a:r>
              <a:rPr kumimoji="1" lang="ko-KR" altLang="en-US" dirty="0"/>
              <a:t> 사용</a:t>
            </a:r>
            <a:r>
              <a:rPr kumimoji="1" lang="en-US" altLang="ko-KR" dirty="0"/>
              <a:t>),</a:t>
            </a:r>
            <a:r>
              <a:rPr kumimoji="1" lang="ko-KR" altLang="en-US" dirty="0"/>
              <a:t> 추후에 </a:t>
            </a:r>
            <a:r>
              <a:rPr kumimoji="1" lang="en-US" altLang="ko-KR" dirty="0"/>
              <a:t>default network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128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sample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사용하는것과</a:t>
            </a:r>
            <a:r>
              <a:rPr kumimoji="1" lang="ko-KR" altLang="en-US" dirty="0"/>
              <a:t> 비교하기 위해서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nerf NN 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개를 </a:t>
            </a:r>
            <a:r>
              <a:rPr kumimoji="1" lang="ko-KR" altLang="en-US" dirty="0" err="1"/>
              <a:t>만들어야하므로</a:t>
            </a:r>
            <a:r>
              <a:rPr kumimoji="1" lang="ko-KR" altLang="en-US" dirty="0"/>
              <a:t> 구조를 약간 바꿔줍니다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4A459C-E138-7D38-C069-85A3460E7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538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1DDB3-26BD-5DB9-57E5-9A0E4120C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0487A4-4840-EE57-322C-74DA2640F0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E38F9-4F2F-E280-77A1-990F63849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render flat rays for coarse </a:t>
            </a:r>
            <a:r>
              <a:rPr kumimoji="1" lang="ko-KR" altLang="en-US" dirty="0"/>
              <a:t>라는 함수를 만들고 여기서는 </a:t>
            </a:r>
            <a:r>
              <a:rPr kumimoji="1" lang="ko-KR" altLang="en-US" dirty="0" err="1"/>
              <a:t>앞서설명했던</a:t>
            </a:r>
            <a:r>
              <a:rPr kumimoji="1" lang="ko-KR" altLang="en-US" dirty="0"/>
              <a:t> </a:t>
            </a:r>
            <a:r>
              <a:rPr kumimoji="1" lang="en-US" altLang="ko-KR" dirty="0"/>
              <a:t>coarse pass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진행합니다 즉 </a:t>
            </a:r>
            <a:r>
              <a:rPr kumimoji="1" lang="en-US" altLang="ko-KR" dirty="0"/>
              <a:t>stratified sampling </a:t>
            </a:r>
            <a:r>
              <a:rPr kumimoji="1" lang="ko-KR" altLang="en-US" dirty="0"/>
              <a:t>을 이용하여 </a:t>
            </a:r>
            <a:r>
              <a:rPr kumimoji="1" lang="en-US" altLang="ko-KR" dirty="0"/>
              <a:t>coarse network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sampling</a:t>
            </a:r>
            <a:r>
              <a:rPr kumimoji="1" lang="ko-KR" altLang="en-US" dirty="0"/>
              <a:t> 해줍니다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570282-B148-5F04-E481-3D1FFEF1A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09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82AD3-C64C-A133-6C60-A5D62C495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82B540-2AAD-52FD-6EDD-69E614F455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DA222B-9CB2-471B-4EE2-72D8F351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"Hierarchical Sampling </a:t>
            </a:r>
            <a:r>
              <a:rPr lang="ko-KR" altLang="en-US" dirty="0"/>
              <a:t>구현의 첫 번째 단계는 </a:t>
            </a:r>
            <a:r>
              <a:rPr lang="en" altLang="ko-KR" b="1" dirty="0"/>
              <a:t>Coarse Pass</a:t>
            </a:r>
            <a:r>
              <a:rPr lang="ko-KR" altLang="en-US" dirty="0"/>
              <a:t>입니다</a:t>
            </a:r>
            <a:r>
              <a:rPr lang="en-US" altLang="ko-KR" dirty="0"/>
              <a:t>." "</a:t>
            </a: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" altLang="ko-KR" dirty="0" err="1"/>
              <a:t>render_flat_rays_for_coarse</a:t>
            </a:r>
            <a:r>
              <a:rPr lang="en" altLang="ko-KR" dirty="0"/>
              <a:t> </a:t>
            </a:r>
            <a:r>
              <a:rPr lang="ko-KR" altLang="en-US" dirty="0"/>
              <a:t>함수를 호출하여 광선을 따라 </a:t>
            </a:r>
            <a:r>
              <a:rPr lang="ko-KR" altLang="en-US" b="1" dirty="0"/>
              <a:t>초기 샘플 위치</a:t>
            </a:r>
            <a:r>
              <a:rPr lang="en-US" altLang="ko-KR" b="1" dirty="0"/>
              <a:t>(</a:t>
            </a:r>
            <a:r>
              <a:rPr lang="en" altLang="ko-KR" b="1" dirty="0" err="1"/>
              <a:t>t</a:t>
            </a:r>
            <a:r>
              <a:rPr lang="en" altLang="ko-KR" b="1" dirty="0" err="1">
                <a:effectLst/>
              </a:rPr>
              <a:t>vals_coarse</a:t>
            </a:r>
            <a:r>
              <a:rPr lang="en" altLang="ko-KR" b="1" dirty="0"/>
              <a:t>​)</a:t>
            </a:r>
            <a:r>
              <a:rPr lang="ko-KR" altLang="en-US" b="1" dirty="0" err="1"/>
              <a:t>를</a:t>
            </a:r>
            <a:r>
              <a:rPr lang="ko-KR" altLang="en-US" b="1" dirty="0"/>
              <a:t> 생성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r>
              <a:rPr lang="ko-KR" altLang="en-US" dirty="0"/>
              <a:t>이 단계에서 </a:t>
            </a:r>
            <a:r>
              <a:rPr lang="en" altLang="ko-KR" dirty="0"/>
              <a:t>Stratified Sampling (</a:t>
            </a:r>
            <a:r>
              <a:rPr lang="ko-KR" altLang="en-US" dirty="0"/>
              <a:t>학습 시 </a:t>
            </a:r>
            <a:r>
              <a:rPr lang="en" altLang="ko-KR" dirty="0"/>
              <a:t>perturb=True) </a:t>
            </a:r>
            <a:r>
              <a:rPr lang="ko-KR" altLang="en-US" dirty="0"/>
              <a:t>또는 균일 샘플링 </a:t>
            </a:r>
            <a:r>
              <a:rPr lang="en-US" altLang="ko-KR" dirty="0"/>
              <a:t>(</a:t>
            </a:r>
            <a:r>
              <a:rPr lang="ko-KR" altLang="en-US" dirty="0"/>
              <a:t>추론 시 </a:t>
            </a:r>
            <a:r>
              <a:rPr lang="en" altLang="ko-KR" dirty="0"/>
              <a:t>perturb=False)</a:t>
            </a:r>
            <a:r>
              <a:rPr lang="ko-KR" altLang="en-US" dirty="0"/>
              <a:t>이 사용됩니다</a:t>
            </a:r>
            <a:r>
              <a:rPr lang="en-US" altLang="ko-KR" dirty="0"/>
              <a:t>." "</a:t>
            </a:r>
            <a:r>
              <a:rPr lang="ko-KR" altLang="en-US" dirty="0"/>
              <a:t>생성된 샘플 위치와 방향 정보를 인코딩하여 </a:t>
            </a:r>
            <a:r>
              <a:rPr lang="en" altLang="ko-KR" b="1" dirty="0"/>
              <a:t>Coarse </a:t>
            </a:r>
            <a:r>
              <a:rPr lang="ko-KR" altLang="en-US" b="1" dirty="0"/>
              <a:t>모델에 입력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각 샘플 지점에서의 색상</a:t>
            </a:r>
            <a:r>
              <a:rPr lang="en-US" altLang="ko-KR" dirty="0"/>
              <a:t>(</a:t>
            </a:r>
            <a:r>
              <a:rPr lang="en" altLang="ko-KR" dirty="0"/>
              <a:t>RGB)</a:t>
            </a:r>
            <a:r>
              <a:rPr lang="ko-KR" altLang="en-US" dirty="0"/>
              <a:t>과 밀도</a:t>
            </a:r>
            <a:r>
              <a:rPr lang="en-US" altLang="ko-KR" dirty="0"/>
              <a:t>(</a:t>
            </a:r>
            <a:r>
              <a:rPr lang="el-GR" altLang="ko-KR" dirty="0">
                <a:effectLst/>
              </a:rPr>
              <a:t>σ</a:t>
            </a:r>
            <a:r>
              <a:rPr lang="el-GR" altLang="ko-KR" dirty="0"/>
              <a:t>) </a:t>
            </a:r>
            <a:r>
              <a:rPr lang="ko-KR" altLang="en-US" dirty="0" err="1"/>
              <a:t>예측값을</a:t>
            </a:r>
            <a:r>
              <a:rPr lang="ko-KR" altLang="en-US" dirty="0"/>
              <a:t> 얻습니다</a:t>
            </a:r>
            <a:r>
              <a:rPr lang="en-US" altLang="ko-KR" dirty="0"/>
              <a:t>." "</a:t>
            </a:r>
            <a:r>
              <a:rPr lang="ko-KR" altLang="en-US" dirty="0"/>
              <a:t>예측된 밀도</a:t>
            </a:r>
            <a:r>
              <a:rPr lang="en-US" altLang="ko-KR" dirty="0"/>
              <a:t>(</a:t>
            </a:r>
            <a:r>
              <a:rPr lang="el-GR" altLang="ko-KR" dirty="0">
                <a:effectLst/>
              </a:rPr>
              <a:t>σ</a:t>
            </a:r>
            <a:r>
              <a:rPr lang="el-GR" altLang="ko-KR" dirty="0"/>
              <a:t>)</a:t>
            </a:r>
            <a:r>
              <a:rPr lang="ko-KR" altLang="en-US" dirty="0"/>
              <a:t>와 샘플 간 간격</a:t>
            </a:r>
            <a:r>
              <a:rPr lang="en-US" altLang="ko-KR" dirty="0"/>
              <a:t>(</a:t>
            </a:r>
            <a:r>
              <a:rPr lang="el-GR" altLang="ko-KR" dirty="0">
                <a:effectLst/>
              </a:rPr>
              <a:t>δ</a:t>
            </a:r>
            <a:r>
              <a:rPr lang="el-GR" altLang="ko-KR" dirty="0"/>
              <a:t>)</a:t>
            </a:r>
            <a:r>
              <a:rPr lang="ko-KR" altLang="en-US" dirty="0"/>
              <a:t>을 사용하여</a:t>
            </a:r>
            <a:r>
              <a:rPr lang="en-US" altLang="ko-KR" dirty="0"/>
              <a:t>, </a:t>
            </a:r>
            <a:r>
              <a:rPr lang="ko-KR" altLang="en-US" dirty="0"/>
              <a:t>각 샘플의 </a:t>
            </a:r>
            <a:r>
              <a:rPr lang="ko-KR" altLang="en-US" b="1" dirty="0"/>
              <a:t>투과율</a:t>
            </a:r>
            <a:r>
              <a:rPr lang="en-US" altLang="ko-KR" b="1" dirty="0"/>
              <a:t>(</a:t>
            </a:r>
            <a:r>
              <a:rPr lang="en" altLang="ko-KR" b="1" dirty="0"/>
              <a:t>transmittance)</a:t>
            </a:r>
            <a:r>
              <a:rPr lang="ko-KR" altLang="en-US" b="1" dirty="0"/>
              <a:t>과 알파 값</a:t>
            </a:r>
            <a:r>
              <a:rPr lang="en-US" altLang="ko-KR" b="1" dirty="0"/>
              <a:t>(</a:t>
            </a:r>
            <a:r>
              <a:rPr lang="en" altLang="ko-KR" b="1" dirty="0"/>
              <a:t>alpha)</a:t>
            </a:r>
            <a:r>
              <a:rPr lang="ko-KR" altLang="en-US" b="1" dirty="0"/>
              <a:t>을 계산하고</a:t>
            </a:r>
            <a:r>
              <a:rPr lang="en-US" altLang="ko-KR" b="1" dirty="0"/>
              <a:t>, </a:t>
            </a:r>
            <a:r>
              <a:rPr lang="ko-KR" altLang="en-US" b="1" dirty="0"/>
              <a:t>이를 통해 최종 가중치</a:t>
            </a:r>
            <a:r>
              <a:rPr lang="en-US" altLang="ko-KR" b="1" dirty="0"/>
              <a:t>(</a:t>
            </a:r>
            <a:r>
              <a:rPr lang="en" altLang="ko-KR" b="1" dirty="0" err="1">
                <a:effectLst/>
              </a:rPr>
              <a:t>w</a:t>
            </a:r>
            <a:r>
              <a:rPr lang="en" altLang="ko-KR" b="1" dirty="0" err="1"/>
              <a:t>ei</a:t>
            </a:r>
            <a:r>
              <a:rPr lang="en" altLang="ko-KR" b="1" dirty="0" err="1">
                <a:effectLst/>
              </a:rPr>
              <a:t>g</a:t>
            </a:r>
            <a:r>
              <a:rPr lang="en" altLang="ko-KR" b="1" dirty="0" err="1"/>
              <a:t>hts</a:t>
            </a:r>
            <a:r>
              <a:rPr lang="en" altLang="ko-KR" b="1" dirty="0" err="1">
                <a:effectLst/>
              </a:rPr>
              <a:t>coarse</a:t>
            </a:r>
            <a:r>
              <a:rPr lang="en" altLang="ko-KR" b="1" dirty="0"/>
              <a:t>​)</a:t>
            </a:r>
            <a:r>
              <a:rPr lang="ko-KR" altLang="en-US" b="1" dirty="0" err="1"/>
              <a:t>를</a:t>
            </a:r>
            <a:r>
              <a:rPr lang="ko-KR" altLang="en-US" b="1" dirty="0"/>
              <a:t> 구합니다</a:t>
            </a:r>
            <a:r>
              <a:rPr lang="en-US" altLang="ko-KR" b="1" dirty="0"/>
              <a:t>.</a:t>
            </a:r>
            <a:r>
              <a:rPr lang="ko-KR" altLang="en-US" dirty="0"/>
              <a:t> 이 가중치는 각 샘플이 최종 색상에 얼마나 기여하는지를 나타냅니다</a:t>
            </a:r>
            <a:r>
              <a:rPr lang="en-US" altLang="ko-KR" dirty="0"/>
              <a:t>." "</a:t>
            </a: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이 가중치와 예측된 </a:t>
            </a:r>
            <a:r>
              <a:rPr lang="ko-KR" altLang="en-US" dirty="0" err="1"/>
              <a:t>색상값을</a:t>
            </a:r>
            <a:r>
              <a:rPr lang="ko-KR" altLang="en-US" dirty="0"/>
              <a:t> 사용하여 </a:t>
            </a:r>
            <a:r>
              <a:rPr lang="en" altLang="ko-KR" b="1" dirty="0"/>
              <a:t>Coarse Network</a:t>
            </a:r>
            <a:r>
              <a:rPr lang="ko-KR" altLang="en-US" b="1" dirty="0"/>
              <a:t>의 예상 색상</a:t>
            </a:r>
            <a:r>
              <a:rPr lang="en-US" altLang="ko-KR" b="1" dirty="0"/>
              <a:t>(</a:t>
            </a:r>
            <a:r>
              <a:rPr lang="en" altLang="ko-KR" b="1" dirty="0" err="1">
                <a:effectLst/>
              </a:rPr>
              <a:t>rg</a:t>
            </a:r>
            <a:r>
              <a:rPr lang="en" altLang="ko-KR" b="1" dirty="0" err="1"/>
              <a:t>b</a:t>
            </a:r>
            <a:r>
              <a:rPr lang="en" altLang="ko-KR" b="1" dirty="0" err="1">
                <a:effectLst/>
              </a:rPr>
              <a:t>coarse</a:t>
            </a:r>
            <a:r>
              <a:rPr lang="en" altLang="ko-KR" b="1" dirty="0"/>
              <a:t>​), </a:t>
            </a:r>
            <a:r>
              <a:rPr lang="ko-KR" altLang="en-US" b="1" dirty="0"/>
              <a:t>깊이</a:t>
            </a:r>
            <a:r>
              <a:rPr lang="en-US" altLang="ko-KR" b="1" dirty="0"/>
              <a:t>, </a:t>
            </a:r>
            <a:r>
              <a:rPr lang="ko-KR" altLang="en-US" b="1" dirty="0"/>
              <a:t>누적 알파 값 등을 계산</a:t>
            </a:r>
            <a:r>
              <a:rPr lang="ko-KR" altLang="en-US" dirty="0"/>
              <a:t>합니다</a:t>
            </a:r>
            <a:r>
              <a:rPr lang="en-US" altLang="ko-KR" dirty="0"/>
              <a:t>." "</a:t>
            </a:r>
            <a:r>
              <a:rPr lang="ko-KR" altLang="en-US" dirty="0"/>
              <a:t>여기서 계산된 </a:t>
            </a:r>
            <a:r>
              <a:rPr lang="en" altLang="ko-KR" b="1" dirty="0" err="1">
                <a:effectLst/>
              </a:rPr>
              <a:t>w</a:t>
            </a:r>
            <a:r>
              <a:rPr lang="en" altLang="ko-KR" b="1" dirty="0" err="1"/>
              <a:t>ei</a:t>
            </a:r>
            <a:r>
              <a:rPr lang="en" altLang="ko-KR" b="1" dirty="0" err="1">
                <a:effectLst/>
              </a:rPr>
              <a:t>g</a:t>
            </a:r>
            <a:r>
              <a:rPr lang="en" altLang="ko-KR" b="1" dirty="0" err="1"/>
              <a:t>hts</a:t>
            </a:r>
            <a:r>
              <a:rPr lang="en" altLang="ko-KR" b="1" dirty="0" err="1">
                <a:effectLst/>
              </a:rPr>
              <a:t>coarse</a:t>
            </a:r>
            <a:r>
              <a:rPr lang="en" altLang="ko-KR" b="1" dirty="0"/>
              <a:t>​</a:t>
            </a:r>
            <a:r>
              <a:rPr lang="ko-KR" altLang="en-US" b="1" dirty="0"/>
              <a:t>는 다음 단계인 </a:t>
            </a:r>
            <a:r>
              <a:rPr lang="en" altLang="ko-KR" b="1" dirty="0"/>
              <a:t>Importance Sampling</a:t>
            </a:r>
            <a:r>
              <a:rPr lang="ko-KR" altLang="en-US" b="1" dirty="0"/>
              <a:t>의 핵심 입력</a:t>
            </a:r>
            <a:r>
              <a:rPr lang="ko-KR" altLang="en-US" dirty="0"/>
              <a:t>으로 사용됩니다</a:t>
            </a:r>
            <a:r>
              <a:rPr lang="en-US" altLang="ko-KR" dirty="0"/>
              <a:t>."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7E7CB0-C99F-23B0-F603-973903ECFE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441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83D6B-21D0-E854-F457-27F062D5A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479E1A-75AC-54E4-20A4-9E9C03E22F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9D8998-9557-0556-D48C-62DE4C40F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ko-KR" dirty="0"/>
              <a:t>"Coarse Pass</a:t>
            </a:r>
            <a:r>
              <a:rPr lang="ko-KR" altLang="en-US" dirty="0"/>
              <a:t>에서 얻은 정보를 바탕으로</a:t>
            </a:r>
            <a:r>
              <a:rPr lang="en-US" altLang="ko-KR" dirty="0"/>
              <a:t>, </a:t>
            </a:r>
            <a:r>
              <a:rPr lang="ko-KR" altLang="en-US" dirty="0"/>
              <a:t>이제 </a:t>
            </a:r>
            <a:r>
              <a:rPr lang="en" altLang="ko-KR" b="1" dirty="0"/>
              <a:t>Fine Pass</a:t>
            </a:r>
            <a:r>
              <a:rPr lang="ko-KR" altLang="en-US" b="1" dirty="0" err="1"/>
              <a:t>를</a:t>
            </a:r>
            <a:r>
              <a:rPr lang="ko-KR" altLang="en-US" b="1" dirty="0"/>
              <a:t> 위한 </a:t>
            </a:r>
            <a:r>
              <a:rPr lang="en" altLang="ko-KR" b="1" dirty="0"/>
              <a:t>Importance Sampling</a:t>
            </a:r>
            <a:r>
              <a:rPr lang="ko-KR" altLang="en-US" dirty="0"/>
              <a:t>을 수행합니다</a:t>
            </a:r>
            <a:r>
              <a:rPr lang="en-US" altLang="ko-KR" dirty="0"/>
              <a:t>." "</a:t>
            </a: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" altLang="ko-KR" dirty="0"/>
              <a:t>Coarse Pass</a:t>
            </a:r>
            <a:r>
              <a:rPr lang="ko-KR" altLang="en-US" dirty="0"/>
              <a:t>에서 계산된 </a:t>
            </a:r>
            <a:r>
              <a:rPr lang="ko-KR" altLang="en-US" b="1" dirty="0"/>
              <a:t>가중치</a:t>
            </a:r>
            <a:r>
              <a:rPr lang="en-US" altLang="ko-KR" b="1" dirty="0"/>
              <a:t>(</a:t>
            </a:r>
            <a:r>
              <a:rPr lang="en" altLang="ko-KR" b="1" dirty="0" err="1">
                <a:effectLst/>
              </a:rPr>
              <a:t>w</a:t>
            </a:r>
            <a:r>
              <a:rPr lang="en" altLang="ko-KR" b="1" dirty="0" err="1"/>
              <a:t>ei</a:t>
            </a:r>
            <a:r>
              <a:rPr lang="en" altLang="ko-KR" b="1" dirty="0" err="1">
                <a:effectLst/>
              </a:rPr>
              <a:t>g</a:t>
            </a:r>
            <a:r>
              <a:rPr lang="en" altLang="ko-KR" b="1" dirty="0" err="1"/>
              <a:t>hts</a:t>
            </a:r>
            <a:r>
              <a:rPr lang="en" altLang="ko-KR" b="1" dirty="0" err="1">
                <a:effectLst/>
              </a:rPr>
              <a:t>coarse</a:t>
            </a:r>
            <a:r>
              <a:rPr lang="en" altLang="ko-KR" b="1" dirty="0"/>
              <a:t>​)</a:t>
            </a:r>
            <a:r>
              <a:rPr lang="ko-KR" altLang="en-US" b="1" dirty="0" err="1"/>
              <a:t>를</a:t>
            </a:r>
            <a:r>
              <a:rPr lang="ko-KR" altLang="en-US" b="1" dirty="0"/>
              <a:t> 이용하여 확률 밀도 함수</a:t>
            </a:r>
            <a:r>
              <a:rPr lang="en-US" altLang="ko-KR" b="1" dirty="0"/>
              <a:t>(</a:t>
            </a:r>
            <a:r>
              <a:rPr lang="en" altLang="ko-KR" b="1" dirty="0"/>
              <a:t>PDF)</a:t>
            </a:r>
            <a:r>
              <a:rPr lang="ko-KR" altLang="en-US" b="1" dirty="0" err="1"/>
              <a:t>를</a:t>
            </a:r>
            <a:r>
              <a:rPr lang="ko-KR" altLang="en-US" b="1" dirty="0"/>
              <a:t> 구성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" altLang="ko-KR" dirty="0"/>
              <a:t>PDF</a:t>
            </a:r>
            <a:r>
              <a:rPr lang="ko-KR" altLang="en-US" dirty="0"/>
              <a:t>는 광선을 따라 어느 영역이 더 중요한지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밀도가 높을 것으로 예상되는지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나타냅니다</a:t>
            </a:r>
            <a:r>
              <a:rPr lang="en-US" altLang="ko-KR" dirty="0"/>
              <a:t>." "</a:t>
            </a:r>
            <a:r>
              <a:rPr lang="en" altLang="ko-KR" dirty="0" err="1"/>
              <a:t>t_vals_mid_coarse</a:t>
            </a:r>
            <a:r>
              <a:rPr lang="ko-KR" altLang="en-US" dirty="0"/>
              <a:t>는 </a:t>
            </a:r>
            <a:r>
              <a:rPr lang="en" altLang="ko-KR" dirty="0"/>
              <a:t>PDF</a:t>
            </a:r>
            <a:r>
              <a:rPr lang="ko-KR" altLang="en-US" dirty="0" err="1"/>
              <a:t>를</a:t>
            </a:r>
            <a:r>
              <a:rPr lang="ko-KR" altLang="en-US" dirty="0"/>
              <a:t> 정의하기 위한 각 구간</a:t>
            </a:r>
            <a:r>
              <a:rPr lang="en-US" altLang="ko-KR" dirty="0"/>
              <a:t>(</a:t>
            </a:r>
            <a:r>
              <a:rPr lang="en" altLang="ko-KR" dirty="0"/>
              <a:t>bin)</a:t>
            </a:r>
            <a:r>
              <a:rPr lang="ko-KR" altLang="en-US" dirty="0"/>
              <a:t>의 중간 지점을 나타냅니다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en" altLang="ko-KR" dirty="0" err="1"/>
              <a:t>sample_pdf</a:t>
            </a:r>
            <a:r>
              <a:rPr lang="en" altLang="ko-KR" dirty="0"/>
              <a:t> </a:t>
            </a:r>
            <a:r>
              <a:rPr lang="ko-KR" altLang="en-US" dirty="0"/>
              <a:t>함수를 호출하여 이 </a:t>
            </a:r>
            <a:r>
              <a:rPr lang="en" altLang="ko-KR" b="1" dirty="0"/>
              <a:t>PDF</a:t>
            </a:r>
            <a:r>
              <a:rPr lang="ko-KR" altLang="en-US" b="1" dirty="0"/>
              <a:t>로부터 새로운 샘플 위치</a:t>
            </a:r>
            <a:r>
              <a:rPr lang="en-US" altLang="ko-KR" b="1" dirty="0"/>
              <a:t>(</a:t>
            </a:r>
            <a:r>
              <a:rPr lang="en" altLang="ko-KR" b="1" dirty="0" err="1"/>
              <a:t>t</a:t>
            </a:r>
            <a:r>
              <a:rPr lang="en" altLang="ko-KR" b="1" dirty="0" err="1">
                <a:effectLst/>
              </a:rPr>
              <a:t>samples_fine_importance</a:t>
            </a:r>
            <a:r>
              <a:rPr lang="en" altLang="ko-KR" b="1" dirty="0"/>
              <a:t>​)</a:t>
            </a:r>
            <a:r>
              <a:rPr lang="ko-KR" altLang="en-US" b="1" dirty="0" err="1"/>
              <a:t>를</a:t>
            </a:r>
            <a:r>
              <a:rPr lang="ko-KR" altLang="en-US" b="1" dirty="0"/>
              <a:t> 추출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r>
              <a:rPr lang="ko-KR" altLang="en-US" dirty="0"/>
              <a:t>이 과정이 바로 </a:t>
            </a:r>
            <a:r>
              <a:rPr lang="ko-KR" altLang="en-US" dirty="0" err="1"/>
              <a:t>역변환</a:t>
            </a:r>
            <a:r>
              <a:rPr lang="ko-KR" altLang="en-US" dirty="0"/>
              <a:t> 샘플링</a:t>
            </a:r>
            <a:r>
              <a:rPr lang="en-US" altLang="ko-KR" dirty="0"/>
              <a:t>(</a:t>
            </a:r>
            <a:r>
              <a:rPr lang="en" altLang="ko-KR" dirty="0"/>
              <a:t>Inverse Transform Sampling)</a:t>
            </a:r>
            <a:r>
              <a:rPr lang="ko-KR" altLang="en-US" dirty="0" err="1"/>
              <a:t>에</a:t>
            </a:r>
            <a:r>
              <a:rPr lang="ko-KR" altLang="en-US" dirty="0"/>
              <a:t> 해당하며</a:t>
            </a:r>
            <a:r>
              <a:rPr lang="en-US" altLang="ko-KR" dirty="0"/>
              <a:t>, </a:t>
            </a:r>
            <a:r>
              <a:rPr lang="en" altLang="ko-KR" dirty="0"/>
              <a:t>PDF </a:t>
            </a:r>
            <a:r>
              <a:rPr lang="ko-KR" altLang="en-US" dirty="0"/>
              <a:t>값이 높은</a:t>
            </a:r>
            <a:r>
              <a:rPr lang="en-US" altLang="ko-KR" dirty="0"/>
              <a:t>, </a:t>
            </a:r>
            <a:r>
              <a:rPr lang="ko-KR" altLang="en-US" dirty="0"/>
              <a:t>즉 중요한 영역에서 더 많은 샘플이 선택됩니다</a:t>
            </a:r>
            <a:r>
              <a:rPr lang="en-US" altLang="ko-KR" dirty="0"/>
              <a:t>." "</a:t>
            </a:r>
            <a:r>
              <a:rPr lang="ko-KR" altLang="en-US" dirty="0"/>
              <a:t>학습 중에는 무작위성을 유지하고</a:t>
            </a:r>
            <a:r>
              <a:rPr lang="en-US" altLang="ko-KR" dirty="0"/>
              <a:t>, </a:t>
            </a:r>
            <a:r>
              <a:rPr lang="ko-KR" altLang="en-US" dirty="0"/>
              <a:t>추론 중에는 결정론적 샘플링을 할 수 있도록 </a:t>
            </a:r>
            <a:r>
              <a:rPr lang="en" altLang="ko-KR" dirty="0"/>
              <a:t>det </a:t>
            </a:r>
            <a:r>
              <a:rPr lang="ko-KR" altLang="en-US" dirty="0"/>
              <a:t>파라미터를 사용합니다</a:t>
            </a:r>
            <a:r>
              <a:rPr lang="en-US" altLang="ko-KR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"</a:t>
            </a:r>
            <a:r>
              <a:rPr lang="en" altLang="ko-KR" dirty="0" err="1"/>
              <a:t>tf.stop_gradient</a:t>
            </a:r>
            <a:r>
              <a:rPr lang="ko-KR" altLang="en-US" dirty="0"/>
              <a:t>는 이 샘플링 과정이 </a:t>
            </a:r>
            <a:r>
              <a:rPr lang="en" altLang="ko-KR" dirty="0"/>
              <a:t>Coarse </a:t>
            </a:r>
            <a:r>
              <a:rPr lang="ko-KR" altLang="en-US" dirty="0"/>
              <a:t>모델의 </a:t>
            </a:r>
            <a:r>
              <a:rPr lang="ko-KR" altLang="en-US" dirty="0" err="1"/>
              <a:t>그래디언트에</a:t>
            </a:r>
            <a:r>
              <a:rPr lang="ko-KR" altLang="en-US" dirty="0"/>
              <a:t> 영향을 주지 않도록 합니다</a:t>
            </a:r>
            <a:r>
              <a:rPr lang="en-US" altLang="ko-KR" dirty="0"/>
              <a:t>."</a:t>
            </a:r>
          </a:p>
          <a:p>
            <a:pPr>
              <a:buNone/>
            </a:pPr>
            <a:r>
              <a:rPr lang="en-US" altLang="ko-KR" dirty="0"/>
              <a:t>"</a:t>
            </a: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기존의 </a:t>
            </a:r>
            <a:r>
              <a:rPr lang="en" altLang="ko-KR" b="1" dirty="0"/>
              <a:t>Coarse </a:t>
            </a:r>
            <a:r>
              <a:rPr lang="ko-KR" altLang="en-US" b="1" dirty="0"/>
              <a:t>샘플 위치</a:t>
            </a:r>
            <a:r>
              <a:rPr lang="en-US" altLang="ko-KR" b="1" dirty="0"/>
              <a:t>(</a:t>
            </a:r>
            <a:r>
              <a:rPr lang="en" altLang="ko-KR" b="1" dirty="0" err="1"/>
              <a:t>t</a:t>
            </a:r>
            <a:r>
              <a:rPr lang="en" altLang="ko-KR" b="1" dirty="0" err="1">
                <a:effectLst/>
              </a:rPr>
              <a:t>vals_coarse</a:t>
            </a:r>
            <a:r>
              <a:rPr lang="en" altLang="ko-KR" b="1" dirty="0"/>
              <a:t>​)</a:t>
            </a:r>
            <a:r>
              <a:rPr lang="ko-KR" altLang="en-US" b="1" dirty="0"/>
              <a:t>와 새로 뽑힌 </a:t>
            </a:r>
            <a:r>
              <a:rPr lang="en" altLang="ko-KR" b="1" dirty="0"/>
              <a:t>Importance </a:t>
            </a:r>
            <a:r>
              <a:rPr lang="ko-KR" altLang="en-US" b="1" dirty="0"/>
              <a:t>샘플 위치</a:t>
            </a:r>
            <a:r>
              <a:rPr lang="en-US" altLang="ko-KR" b="1" dirty="0"/>
              <a:t>(</a:t>
            </a:r>
            <a:r>
              <a:rPr lang="en" altLang="ko-KR" b="1" dirty="0" err="1"/>
              <a:t>t</a:t>
            </a:r>
            <a:r>
              <a:rPr lang="en" altLang="ko-KR" b="1" dirty="0" err="1">
                <a:effectLst/>
              </a:rPr>
              <a:t>samples_fine_importance</a:t>
            </a:r>
            <a:r>
              <a:rPr lang="en" altLang="ko-KR" b="1" dirty="0"/>
              <a:t>​)</a:t>
            </a:r>
            <a:r>
              <a:rPr lang="ko-KR" altLang="en-US" b="1" dirty="0" err="1"/>
              <a:t>를</a:t>
            </a:r>
            <a:r>
              <a:rPr lang="ko-KR" altLang="en-US" b="1" dirty="0"/>
              <a:t> 합치고 정렬</a:t>
            </a:r>
            <a:r>
              <a:rPr lang="ko-KR" altLang="en-US" dirty="0"/>
              <a:t>하여</a:t>
            </a:r>
            <a:r>
              <a:rPr lang="en-US" altLang="ko-KR" dirty="0"/>
              <a:t>, </a:t>
            </a:r>
            <a:r>
              <a:rPr lang="en" altLang="ko-KR" dirty="0"/>
              <a:t>Fine Network</a:t>
            </a:r>
            <a:r>
              <a:rPr lang="ko-KR" altLang="en-US" dirty="0" err="1"/>
              <a:t>에</a:t>
            </a:r>
            <a:r>
              <a:rPr lang="ko-KR" altLang="en-US" dirty="0"/>
              <a:t> 입력될 최종 샘플 위치 집합</a:t>
            </a:r>
            <a:r>
              <a:rPr lang="en-US" altLang="ko-KR" dirty="0"/>
              <a:t>(</a:t>
            </a:r>
            <a:r>
              <a:rPr lang="en" altLang="ko-KR" dirty="0" err="1"/>
              <a:t>t</a:t>
            </a:r>
            <a:r>
              <a:rPr lang="en" altLang="ko-KR" dirty="0" err="1">
                <a:effectLst/>
              </a:rPr>
              <a:t>vals_fine_combined</a:t>
            </a:r>
            <a:r>
              <a:rPr lang="en" altLang="ko-KR" dirty="0"/>
              <a:t>​)</a:t>
            </a:r>
            <a:r>
              <a:rPr lang="ko-KR" altLang="en-US" dirty="0"/>
              <a:t>을 만듭니다</a:t>
            </a:r>
            <a:r>
              <a:rPr lang="en-US" altLang="ko-KR" dirty="0"/>
              <a:t>."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85E6E6-6540-061E-9D63-84A25556D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49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124AD-E00B-C481-F5DF-E27F1FE51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D67381-9276-897C-6500-1C3CCACA02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A3D616-6A75-0275-AE20-6B41F5490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마지막으로 </a:t>
            </a:r>
            <a:r>
              <a:rPr lang="en" altLang="ko-KR" b="1" dirty="0"/>
              <a:t>Fine Pass </a:t>
            </a:r>
            <a:r>
              <a:rPr lang="ko-KR" altLang="en-US" b="1" dirty="0"/>
              <a:t>렌더링</a:t>
            </a:r>
            <a:r>
              <a:rPr lang="ko-KR" altLang="en-US" dirty="0"/>
              <a:t> 단계입니다</a:t>
            </a:r>
            <a:r>
              <a:rPr lang="en-US" altLang="ko-KR" dirty="0"/>
              <a:t>." "</a:t>
            </a:r>
            <a:r>
              <a:rPr lang="ko-KR" altLang="en-US" dirty="0"/>
              <a:t>앞서 생성된 </a:t>
            </a:r>
            <a:r>
              <a:rPr lang="ko-KR" altLang="en-US" b="1" dirty="0"/>
              <a:t>결합된 샘플 위치</a:t>
            </a:r>
            <a:r>
              <a:rPr lang="en-US" altLang="ko-KR" b="1" dirty="0"/>
              <a:t>(</a:t>
            </a:r>
            <a:r>
              <a:rPr lang="en" altLang="ko-KR" b="1" dirty="0" err="1"/>
              <a:t>t</a:t>
            </a:r>
            <a:r>
              <a:rPr lang="en" altLang="ko-KR" b="1" dirty="0" err="1">
                <a:effectLst/>
              </a:rPr>
              <a:t>vals_fine_combined</a:t>
            </a:r>
            <a:r>
              <a:rPr lang="en" altLang="ko-KR" b="1" dirty="0"/>
              <a:t>​)</a:t>
            </a:r>
            <a:r>
              <a:rPr lang="ko-KR" altLang="en-US" b="1" dirty="0" err="1"/>
              <a:t>를</a:t>
            </a:r>
            <a:r>
              <a:rPr lang="ko-KR" altLang="en-US" b="1" dirty="0"/>
              <a:t> 사용하여 </a:t>
            </a:r>
            <a:r>
              <a:rPr lang="en" altLang="ko-KR" b="1" dirty="0"/>
              <a:t>Fine Network</a:t>
            </a:r>
            <a:r>
              <a:rPr lang="ko-KR" altLang="en-US" b="1" dirty="0" err="1"/>
              <a:t>에</a:t>
            </a:r>
            <a:r>
              <a:rPr lang="ko-KR" altLang="en-US" b="1" dirty="0"/>
              <a:t> 입력될 광선 정보를 다시 구성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r>
              <a:rPr lang="ko-KR" altLang="en-US" dirty="0"/>
              <a:t>이 샘플들은 </a:t>
            </a:r>
            <a:r>
              <a:rPr lang="en" altLang="ko-KR" dirty="0"/>
              <a:t>Coarse </a:t>
            </a:r>
            <a:r>
              <a:rPr lang="ko-KR" altLang="en-US" dirty="0"/>
              <a:t>샘플과 </a:t>
            </a:r>
            <a:r>
              <a:rPr lang="en" altLang="ko-KR" dirty="0"/>
              <a:t>Importance </a:t>
            </a:r>
            <a:r>
              <a:rPr lang="ko-KR" altLang="en-US" dirty="0"/>
              <a:t>샘플을 모두 포함하고 있습니다</a:t>
            </a:r>
            <a:r>
              <a:rPr lang="en-US" altLang="ko-KR" dirty="0"/>
              <a:t>." "</a:t>
            </a:r>
            <a:r>
              <a:rPr lang="ko-KR" altLang="en-US" dirty="0" err="1"/>
              <a:t>인코딩된</a:t>
            </a:r>
            <a:r>
              <a:rPr lang="ko-KR" altLang="en-US" dirty="0"/>
              <a:t> 광선 정보를 </a:t>
            </a:r>
            <a:r>
              <a:rPr lang="en" altLang="ko-KR" b="1" dirty="0"/>
              <a:t>Fine </a:t>
            </a:r>
            <a:r>
              <a:rPr lang="ko-KR" altLang="en-US" b="1" dirty="0"/>
              <a:t>모델에 입력</a:t>
            </a:r>
            <a:r>
              <a:rPr lang="ko-KR" altLang="en-US" dirty="0"/>
              <a:t>하여</a:t>
            </a:r>
            <a:r>
              <a:rPr lang="en-US" altLang="ko-KR" dirty="0"/>
              <a:t>, </a:t>
            </a:r>
            <a:r>
              <a:rPr lang="ko-KR" altLang="en-US" dirty="0"/>
              <a:t>각 결합된 샘플 지점에서의 색상</a:t>
            </a:r>
            <a:r>
              <a:rPr lang="en-US" altLang="ko-KR" dirty="0"/>
              <a:t>(</a:t>
            </a:r>
            <a:r>
              <a:rPr lang="en" altLang="ko-KR" dirty="0"/>
              <a:t>RGB)</a:t>
            </a:r>
            <a:r>
              <a:rPr lang="ko-KR" altLang="en-US" dirty="0"/>
              <a:t>과 밀도</a:t>
            </a:r>
            <a:r>
              <a:rPr lang="en-US" altLang="ko-KR" dirty="0"/>
              <a:t>(</a:t>
            </a:r>
            <a:r>
              <a:rPr lang="el-GR" altLang="ko-KR" dirty="0">
                <a:effectLst/>
              </a:rPr>
              <a:t>σ</a:t>
            </a:r>
            <a:r>
              <a:rPr lang="el-GR" altLang="ko-KR" dirty="0"/>
              <a:t>) </a:t>
            </a:r>
            <a:r>
              <a:rPr lang="ko-KR" altLang="en-US" dirty="0" err="1"/>
              <a:t>예측값을</a:t>
            </a:r>
            <a:r>
              <a:rPr lang="ko-KR" altLang="en-US" dirty="0"/>
              <a:t> 얻습니다</a:t>
            </a:r>
            <a:r>
              <a:rPr lang="en-US" altLang="ko-KR" dirty="0"/>
              <a:t>." "</a:t>
            </a:r>
            <a:r>
              <a:rPr lang="en" altLang="ko-KR" dirty="0"/>
              <a:t>Coarse Pass</a:t>
            </a:r>
            <a:r>
              <a:rPr lang="ko-KR" altLang="en-US" dirty="0"/>
              <a:t>와 유사하게</a:t>
            </a:r>
            <a:r>
              <a:rPr lang="en-US" altLang="ko-KR" dirty="0"/>
              <a:t>, </a:t>
            </a:r>
            <a:r>
              <a:rPr lang="ko-KR" altLang="en-US" dirty="0"/>
              <a:t>예측된 밀도와 샘플 간 간격을 사용하여 </a:t>
            </a:r>
            <a:r>
              <a:rPr lang="en" altLang="ko-KR" b="1" dirty="0"/>
              <a:t>Fine Network</a:t>
            </a:r>
            <a:r>
              <a:rPr lang="ko-KR" altLang="en-US" b="1" dirty="0"/>
              <a:t>의 가중치</a:t>
            </a:r>
            <a:r>
              <a:rPr lang="en-US" altLang="ko-KR" b="1" dirty="0"/>
              <a:t>(</a:t>
            </a:r>
            <a:r>
              <a:rPr lang="en" altLang="ko-KR" b="1" dirty="0" err="1">
                <a:effectLst/>
              </a:rPr>
              <a:t>w</a:t>
            </a:r>
            <a:r>
              <a:rPr lang="en" altLang="ko-KR" b="1" dirty="0" err="1"/>
              <a:t>ei</a:t>
            </a:r>
            <a:r>
              <a:rPr lang="en" altLang="ko-KR" b="1" dirty="0" err="1">
                <a:effectLst/>
              </a:rPr>
              <a:t>g</a:t>
            </a:r>
            <a:r>
              <a:rPr lang="en" altLang="ko-KR" b="1" dirty="0" err="1"/>
              <a:t>hts</a:t>
            </a:r>
            <a:r>
              <a:rPr lang="en" altLang="ko-KR" b="1" dirty="0" err="1">
                <a:effectLst/>
              </a:rPr>
              <a:t>fine</a:t>
            </a:r>
            <a:r>
              <a:rPr lang="en" altLang="ko-KR" b="1" dirty="0"/>
              <a:t>​)</a:t>
            </a:r>
            <a:r>
              <a:rPr lang="ko-KR" altLang="en-US" b="1" dirty="0" err="1"/>
              <a:t>를</a:t>
            </a:r>
            <a:r>
              <a:rPr lang="ko-KR" altLang="en-US" b="1" dirty="0"/>
              <a:t> 계산</a:t>
            </a:r>
            <a:r>
              <a:rPr lang="ko-KR" altLang="en-US" dirty="0"/>
              <a:t>합니다</a:t>
            </a:r>
            <a:r>
              <a:rPr lang="en-US" altLang="ko-KR" dirty="0"/>
              <a:t>." "</a:t>
            </a:r>
            <a:r>
              <a:rPr lang="ko-KR" altLang="en-US" dirty="0"/>
              <a:t>이 가중치와 예측된 </a:t>
            </a:r>
            <a:r>
              <a:rPr lang="ko-KR" altLang="en-US" dirty="0" err="1"/>
              <a:t>색상값을</a:t>
            </a:r>
            <a:r>
              <a:rPr lang="ko-KR" altLang="en-US" dirty="0"/>
              <a:t> 사용하여 </a:t>
            </a:r>
            <a:r>
              <a:rPr lang="ko-KR" altLang="en-US" b="1" dirty="0"/>
              <a:t>최종 렌더링 색상</a:t>
            </a:r>
            <a:r>
              <a:rPr lang="en-US" altLang="ko-KR" b="1" dirty="0"/>
              <a:t>(</a:t>
            </a:r>
            <a:r>
              <a:rPr lang="en" altLang="ko-KR" b="1" dirty="0" err="1">
                <a:effectLst/>
              </a:rPr>
              <a:t>rg</a:t>
            </a:r>
            <a:r>
              <a:rPr lang="en" altLang="ko-KR" b="1" dirty="0" err="1"/>
              <a:t>b</a:t>
            </a:r>
            <a:r>
              <a:rPr lang="en" altLang="ko-KR" b="1" dirty="0" err="1">
                <a:effectLst/>
              </a:rPr>
              <a:t>fine</a:t>
            </a:r>
            <a:r>
              <a:rPr lang="en" altLang="ko-KR" b="1" dirty="0"/>
              <a:t>​), </a:t>
            </a:r>
            <a:r>
              <a:rPr lang="ko-KR" altLang="en-US" b="1" dirty="0"/>
              <a:t>깊이 등을 계산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" altLang="ko-KR" dirty="0" err="1">
                <a:effectLst/>
              </a:rPr>
              <a:t>rg</a:t>
            </a:r>
            <a:r>
              <a:rPr lang="en" altLang="ko-KR" dirty="0" err="1"/>
              <a:t>b</a:t>
            </a:r>
            <a:r>
              <a:rPr lang="en" altLang="ko-KR" dirty="0" err="1">
                <a:effectLst/>
              </a:rPr>
              <a:t>fine</a:t>
            </a:r>
            <a:r>
              <a:rPr lang="en" altLang="ko-KR" dirty="0"/>
              <a:t>​</a:t>
            </a:r>
            <a:r>
              <a:rPr lang="ko-KR" altLang="en-US" dirty="0"/>
              <a:t>이 일반적으로 최종 이미지 생성에 사용되는 결과입니다</a:t>
            </a:r>
            <a:r>
              <a:rPr lang="en-US" altLang="ko-KR" dirty="0"/>
              <a:t>." "</a:t>
            </a:r>
            <a:r>
              <a:rPr lang="ko-KR" altLang="en-US" dirty="0"/>
              <a:t>함수는 최종 </a:t>
            </a:r>
            <a:r>
              <a:rPr lang="en" altLang="ko-KR" dirty="0" err="1">
                <a:effectLst/>
              </a:rPr>
              <a:t>rg</a:t>
            </a:r>
            <a:r>
              <a:rPr lang="en" altLang="ko-KR" dirty="0" err="1"/>
              <a:t>b</a:t>
            </a:r>
            <a:r>
              <a:rPr lang="en" altLang="ko-KR" dirty="0" err="1">
                <a:effectLst/>
              </a:rPr>
              <a:t>fine</a:t>
            </a:r>
            <a:r>
              <a:rPr lang="en" altLang="ko-KR" dirty="0"/>
              <a:t>​</a:t>
            </a:r>
            <a:r>
              <a:rPr lang="ko-KR" altLang="en-US" dirty="0"/>
              <a:t>과 함께 </a:t>
            </a:r>
            <a:r>
              <a:rPr lang="en" altLang="ko-KR" dirty="0"/>
              <a:t>Coarse </a:t>
            </a:r>
            <a:r>
              <a:rPr lang="ko-KR" altLang="en-US" dirty="0"/>
              <a:t>단계의 결과 등 추가 정보를 반환하여</a:t>
            </a:r>
            <a:r>
              <a:rPr lang="en-US" altLang="ko-KR" dirty="0"/>
              <a:t>, </a:t>
            </a:r>
            <a:r>
              <a:rPr lang="ko-KR" altLang="en-US" dirty="0"/>
              <a:t>예를 들어 </a:t>
            </a:r>
            <a:r>
              <a:rPr lang="en" altLang="ko-KR" dirty="0"/>
              <a:t>Loss </a:t>
            </a:r>
            <a:r>
              <a:rPr lang="ko-KR" altLang="en-US" dirty="0"/>
              <a:t>계산에 활용될 수 있도록 합니다</a:t>
            </a:r>
            <a:r>
              <a:rPr lang="en-US" altLang="ko-KR" dirty="0"/>
              <a:t>."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520087-528A-B19C-B4F3-7E212A1FFA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5456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4BB77-E99E-EB0D-5E7B-9026F5F5E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0AEB3D-71B3-7726-4117-3D86475BE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31EBC6-30EA-1E01-EA51-851C4CBED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오히려 </a:t>
            </a:r>
            <a:r>
              <a:rPr lang="en-US" altLang="ko-KR" dirty="0"/>
              <a:t>coarse to fine </a:t>
            </a:r>
            <a:r>
              <a:rPr lang="ko-KR" altLang="en-US" dirty="0"/>
              <a:t>에서 </a:t>
            </a:r>
            <a:r>
              <a:rPr lang="en-US" altLang="ko-KR" dirty="0" err="1"/>
              <a:t>psnr</a:t>
            </a:r>
            <a:r>
              <a:rPr lang="en-US" altLang="ko-KR" dirty="0"/>
              <a:t> </a:t>
            </a:r>
            <a:r>
              <a:rPr lang="ko-KR" altLang="en-US" dirty="0"/>
              <a:t>과 </a:t>
            </a:r>
            <a:r>
              <a:rPr lang="en-US" altLang="ko-KR" dirty="0"/>
              <a:t>loss</a:t>
            </a:r>
            <a:r>
              <a:rPr lang="ko-KR" altLang="en-US" dirty="0"/>
              <a:t> 가 일반 </a:t>
            </a:r>
            <a:r>
              <a:rPr lang="en-US" altLang="ko-KR" dirty="0"/>
              <a:t>one model </a:t>
            </a:r>
            <a:r>
              <a:rPr lang="ko-KR" altLang="en-US" dirty="0"/>
              <a:t>만 썼던 </a:t>
            </a:r>
            <a:r>
              <a:rPr lang="en-US" altLang="ko-KR" dirty="0"/>
              <a:t>tiny nerf </a:t>
            </a:r>
            <a:r>
              <a:rPr lang="ko-KR" altLang="en-US" dirty="0"/>
              <a:t>의 </a:t>
            </a:r>
            <a:r>
              <a:rPr lang="en-US" altLang="ko-KR" dirty="0"/>
              <a:t>original code</a:t>
            </a:r>
            <a:r>
              <a:rPr lang="ko-KR" altLang="en-US" dirty="0"/>
              <a:t> 보다 안 좋게 나왔음을 확인할 수 있었다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왜 그런 문제가 발생한 것일까</a:t>
            </a:r>
            <a:r>
              <a:rPr lang="en-US" altLang="ko-KR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원본 </a:t>
            </a:r>
            <a:r>
              <a:rPr lang="en" altLang="ko-KR" dirty="0"/>
              <a:t>Tiny-</a:t>
            </a:r>
            <a:r>
              <a:rPr lang="en" altLang="ko-KR" dirty="0" err="1"/>
              <a:t>NeRF</a:t>
            </a:r>
            <a:r>
              <a:rPr lang="ko-KR" altLang="en-US" dirty="0"/>
              <a:t>에서 “</a:t>
            </a:r>
            <a:r>
              <a:rPr lang="en-US" altLang="ko-KR" dirty="0"/>
              <a:t>32</a:t>
            </a:r>
            <a:r>
              <a:rPr lang="ko-KR" altLang="en-US" dirty="0"/>
              <a:t>개의 </a:t>
            </a:r>
            <a:r>
              <a:rPr lang="en" altLang="ko-KR" dirty="0"/>
              <a:t>stratified </a:t>
            </a:r>
            <a:r>
              <a:rPr lang="ko-KR" altLang="en-US" dirty="0" err="1"/>
              <a:t>샘플”만</a:t>
            </a:r>
            <a:r>
              <a:rPr lang="ko-KR" altLang="en-US" dirty="0"/>
              <a:t> 쓰는 이유가 바로 </a:t>
            </a:r>
            <a:r>
              <a:rPr lang="ko-KR" altLang="en-US" dirty="0" err="1"/>
              <a:t>이겁니다</a:t>
            </a:r>
            <a:r>
              <a:rPr lang="en-US" altLang="ko-KR" dirty="0"/>
              <a:t>. </a:t>
            </a:r>
            <a:r>
              <a:rPr lang="en" altLang="ko-KR" b="1" dirty="0"/>
              <a:t>coarse-to-fine </a:t>
            </a:r>
            <a:r>
              <a:rPr lang="ko-KR" altLang="en-US" b="1" dirty="0"/>
              <a:t>계층 샘플링은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en" altLang="ko-KR" b="1" dirty="0"/>
              <a:t>coarse </a:t>
            </a:r>
            <a:r>
              <a:rPr lang="ko-KR" altLang="en-US" b="1" dirty="0"/>
              <a:t>네트워크가 분포를 어느 정도 잡아내고</a:t>
            </a:r>
            <a:r>
              <a:rPr lang="en-US" altLang="ko-KR" dirty="0"/>
              <a:t>,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그 정보를 바탕으로 </a:t>
            </a:r>
            <a:r>
              <a:rPr lang="en" altLang="ko-KR" b="1" dirty="0"/>
              <a:t>fine </a:t>
            </a:r>
            <a:r>
              <a:rPr lang="ko-KR" altLang="en-US" b="1" dirty="0"/>
              <a:t>단계에서 집중 샘플링을 하는</a:t>
            </a:r>
            <a:endParaRPr lang="ko-KR" altLang="en-US" dirty="0"/>
          </a:p>
          <a:p>
            <a:r>
              <a:rPr lang="ko-KR" altLang="en-US" dirty="0"/>
              <a:t>방식이기 때문에</a:t>
            </a:r>
            <a:r>
              <a:rPr lang="en-US" altLang="ko-KR" dirty="0"/>
              <a:t>, </a:t>
            </a:r>
            <a:r>
              <a:rPr lang="ko-KR" altLang="en-US" dirty="0"/>
              <a:t>모델 용량과 샘플 예산이 극도로 작을 때는 오히려 </a:t>
            </a:r>
            <a:r>
              <a:rPr lang="en" altLang="ko-KR" b="1" dirty="0"/>
              <a:t>coarse </a:t>
            </a:r>
            <a:r>
              <a:rPr lang="ko-KR" altLang="en-US" b="1" dirty="0"/>
              <a:t>가중치 분포가 부정확</a:t>
            </a:r>
            <a:r>
              <a:rPr lang="ko-KR" altLang="en-US" dirty="0"/>
              <a:t>하여 </a:t>
            </a:r>
            <a:r>
              <a:rPr lang="en" altLang="ko-KR" dirty="0"/>
              <a:t>fine </a:t>
            </a:r>
            <a:r>
              <a:rPr lang="ko-KR" altLang="en-US" dirty="0"/>
              <a:t>샘플링이 잘못된 영역에 몰리기 쉽습니다</a:t>
            </a:r>
            <a:r>
              <a:rPr lang="en-US" altLang="ko-KR" dirty="0"/>
              <a:t>. </a:t>
            </a:r>
            <a:r>
              <a:rPr lang="ko-KR" altLang="en-US" dirty="0"/>
              <a:t>반면 </a:t>
            </a:r>
            <a:r>
              <a:rPr lang="en" altLang="ko-KR" dirty="0"/>
              <a:t>stratified </a:t>
            </a:r>
            <a:r>
              <a:rPr lang="ko-KR" altLang="en-US" dirty="0"/>
              <a:t>한 단계 샘플링은 균일하게 전구간을 훑으므로</a:t>
            </a:r>
            <a:r>
              <a:rPr lang="en-US" altLang="ko-KR" dirty="0"/>
              <a:t>, 32</a:t>
            </a:r>
            <a:r>
              <a:rPr lang="ko-KR" altLang="en-US" dirty="0"/>
              <a:t>개라는 한정된 예산 내에서 오히려 더 고르게 빛</a:t>
            </a:r>
            <a:r>
              <a:rPr lang="en-US" altLang="ko-KR" dirty="0"/>
              <a:t>·</a:t>
            </a:r>
            <a:r>
              <a:rPr lang="ko-KR" altLang="en-US" dirty="0"/>
              <a:t>밀도 변화를 캡처해 줍니다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그래서 </a:t>
            </a:r>
            <a:r>
              <a:rPr lang="en-US" altLang="ko-KR" dirty="0"/>
              <a:t>warmup epoch </a:t>
            </a:r>
            <a:r>
              <a:rPr lang="ko-KR" altLang="en-US" dirty="0" err="1"/>
              <a:t>를</a:t>
            </a:r>
            <a:r>
              <a:rPr lang="ko-KR" altLang="en-US" dirty="0"/>
              <a:t> 통해 초기 </a:t>
            </a:r>
            <a:r>
              <a:rPr lang="en-US" altLang="ko-KR" dirty="0"/>
              <a:t>N </a:t>
            </a:r>
            <a:r>
              <a:rPr lang="ko-KR" altLang="en-US" dirty="0"/>
              <a:t>번만큼은 </a:t>
            </a:r>
            <a:r>
              <a:rPr lang="en-US" altLang="ko-KR" dirty="0"/>
              <a:t>coarse network </a:t>
            </a:r>
            <a:r>
              <a:rPr lang="ko-KR" altLang="en-US" dirty="0"/>
              <a:t>만 학습시키도록 합니다</a:t>
            </a:r>
            <a:r>
              <a:rPr lang="en-US" altLang="ko-KR" dirty="0"/>
              <a:t>.</a:t>
            </a:r>
            <a:r>
              <a:rPr lang="ko-KR" altLang="en-US" dirty="0"/>
              <a:t> 뒤의 </a:t>
            </a:r>
            <a:r>
              <a:rPr lang="en-US" altLang="ko-KR" dirty="0"/>
              <a:t>TWIST </a:t>
            </a:r>
            <a:r>
              <a:rPr lang="ko-KR" altLang="en-US" dirty="0"/>
              <a:t>에서 설명하겠습니다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AA0A47-E2D6-BAE1-A202-38777922A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308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48E8A-54D0-9E40-BA62-D57F62F43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B7766F-CB93-4E8D-E013-78C83224C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04B83B-4984-5382-7342-CD53DE8A5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6D6889-572E-8296-7DFA-3CD4B64C4D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79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DE28-B20F-DC4A-A4B4-FFE6AC3A43D9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8951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DE28-B20F-DC4A-A4B4-FFE6AC3A43D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2151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FFE91-F3B9-2C32-E3DC-CA6B23FFA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B86059-0CF4-B8D4-9100-A5C203D350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D7F27-4E60-6B70-A751-6E6559542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4843B-3C67-2603-BB23-8455B490E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DE28-B20F-DC4A-A4B4-FFE6AC3A43D9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58298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EAFF9-DF1C-11EB-EC52-0BD60A5E1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D36C3B-3BD4-4FD6-1010-D11D2ED18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33990E-66F2-2E4D-4DCB-5CD70E8F7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9A225B-B133-CE46-4F38-118931473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7403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753BF-2942-24CB-4E74-69E60D283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7F2753-3F0B-3BE3-2694-A3D16C44F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DCAD6-5A73-335A-E919-6B5FCE2AD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1F5E1A-05F1-FA40-BF31-3511FA4FC2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736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EA344-7561-6D19-5C5D-049D073CB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70927C-A5AC-CD7A-6743-9D9DDA086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45E0E4-7358-E18E-0826-AE7CB4E0A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앞서 </a:t>
            </a:r>
            <a:r>
              <a:rPr kumimoji="1" lang="ko-KR" altLang="en-US" dirty="0" err="1"/>
              <a:t>설명했떤</a:t>
            </a:r>
            <a:r>
              <a:rPr kumimoji="1" lang="ko-KR" altLang="en-US" dirty="0"/>
              <a:t> </a:t>
            </a:r>
            <a:r>
              <a:rPr kumimoji="1" lang="en-US" altLang="ko-KR" dirty="0"/>
              <a:t>coarse to fine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tiny 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nerf</a:t>
            </a:r>
            <a:r>
              <a:rPr kumimoji="1" lang="ko-KR" altLang="en-US" dirty="0"/>
              <a:t> 에서 오히려 </a:t>
            </a:r>
            <a:r>
              <a:rPr kumimoji="1" lang="en-US" altLang="ko-KR" dirty="0" err="1"/>
              <a:t>psnr</a:t>
            </a:r>
            <a:r>
              <a:rPr kumimoji="1" lang="ko-KR" altLang="en-US" dirty="0"/>
              <a:t> 이 아주 약간 떨어지는 모습을 보고 </a:t>
            </a:r>
            <a:endParaRPr kumimoji="1" lang="en-US" altLang="ko-KR" dirty="0"/>
          </a:p>
          <a:p>
            <a:r>
              <a:rPr kumimoji="1" lang="en-US" altLang="ko-KR" dirty="0"/>
              <a:t>warmup </a:t>
            </a:r>
            <a:r>
              <a:rPr kumimoji="1" lang="ko-KR" altLang="en-US" dirty="0"/>
              <a:t>및 여러가지 </a:t>
            </a:r>
            <a:r>
              <a:rPr kumimoji="1" lang="en-US" altLang="ko-KR" dirty="0"/>
              <a:t>parameter </a:t>
            </a:r>
            <a:r>
              <a:rPr kumimoji="1" lang="ko-KR" altLang="en-US" dirty="0"/>
              <a:t>수정을 통해 </a:t>
            </a:r>
            <a:r>
              <a:rPr kumimoji="1" lang="en-US" altLang="ko-KR" dirty="0"/>
              <a:t>coarse to fine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single NN 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default stratified</a:t>
            </a:r>
            <a:r>
              <a:rPr kumimoji="1" lang="ko-KR" altLang="en-US" dirty="0"/>
              <a:t> </a:t>
            </a:r>
            <a:r>
              <a:rPr kumimoji="1" lang="en-US" altLang="ko-KR" dirty="0"/>
              <a:t>sampling</a:t>
            </a:r>
            <a:r>
              <a:rPr kumimoji="1" lang="ko-KR" altLang="en-US" dirty="0"/>
              <a:t> 보다 더 좋은 </a:t>
            </a:r>
            <a:r>
              <a:rPr kumimoji="1" lang="en-US" altLang="ko-KR" dirty="0" err="1"/>
              <a:t>psnr</a:t>
            </a:r>
            <a:r>
              <a:rPr kumimoji="1" lang="ko-KR" altLang="en-US" dirty="0"/>
              <a:t> 이 나오도록 실험을 해 보았습니다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662C61-B4F0-CF4C-CE87-CD669BDAD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655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D0D83-675B-3345-9398-FCB0A1E30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22D7BA-EEB6-0933-A36F-E64F6F14C3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8FFFD-6970-D806-4F89-0B5B095F7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ko-KR" b="1" dirty="0"/>
              <a:t>Problem: Unreliable Coarse Weights in Early Training</a:t>
            </a:r>
            <a:r>
              <a:rPr lang="en" altLang="ko-KR" dirty="0"/>
              <a:t> </a:t>
            </a:r>
            <a:r>
              <a:rPr lang="ko-KR" altLang="en-US" dirty="0"/>
              <a:t>학습 초기에는 </a:t>
            </a:r>
            <a:r>
              <a:rPr lang="en" altLang="ko-KR" dirty="0"/>
              <a:t>Coarse Network</a:t>
            </a:r>
            <a:r>
              <a:rPr lang="ko-KR" altLang="en-US" dirty="0"/>
              <a:t>가 아직 충분히 학습되지 않아</a:t>
            </a:r>
            <a:r>
              <a:rPr lang="en-US" altLang="ko-KR" dirty="0"/>
              <a:t>, </a:t>
            </a:r>
            <a:r>
              <a:rPr lang="ko-KR" altLang="en-US" dirty="0"/>
              <a:t>여기서 나오는 가중치</a:t>
            </a:r>
            <a:r>
              <a:rPr lang="en-US" altLang="ko-KR" dirty="0"/>
              <a:t>(</a:t>
            </a:r>
            <a:r>
              <a:rPr lang="en" altLang="ko-KR" dirty="0" err="1">
                <a:effectLst/>
              </a:rPr>
              <a:t>wi</a:t>
            </a:r>
            <a:r>
              <a:rPr lang="en" altLang="ko-KR" dirty="0"/>
              <a:t>​)</a:t>
            </a:r>
            <a:r>
              <a:rPr lang="ko-KR" altLang="en-US" dirty="0"/>
              <a:t>가 실제 장면의 밀도 분포를 정확하게 반영하지 못하고 매우 불안정하거나 노이즈가 많을 수 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b="1" dirty="0"/>
              <a:t>Risk: Misguided Fine Sampling by Noisy PDF</a:t>
            </a:r>
            <a:r>
              <a:rPr lang="en" altLang="ko-KR" dirty="0"/>
              <a:t> Fine Network</a:t>
            </a:r>
            <a:r>
              <a:rPr lang="ko-KR" altLang="en-US" dirty="0"/>
              <a:t>는 이 불안정한 </a:t>
            </a:r>
            <a:r>
              <a:rPr lang="en" altLang="ko-KR" dirty="0"/>
              <a:t>Coarse </a:t>
            </a:r>
            <a:r>
              <a:rPr lang="ko-KR" altLang="en-US" dirty="0"/>
              <a:t>가중치를 기반으로 </a:t>
            </a:r>
            <a:r>
              <a:rPr lang="en" altLang="ko-KR" dirty="0"/>
              <a:t>PDF</a:t>
            </a:r>
            <a:r>
              <a:rPr lang="ko-KR" altLang="en-US" dirty="0" err="1"/>
              <a:t>를</a:t>
            </a:r>
            <a:r>
              <a:rPr lang="ko-KR" altLang="en-US" dirty="0"/>
              <a:t> 만들어 </a:t>
            </a:r>
            <a:r>
              <a:rPr lang="en" altLang="ko-KR" dirty="0"/>
              <a:t>Importance Sampling</a:t>
            </a:r>
            <a:r>
              <a:rPr lang="ko-KR" altLang="en-US" dirty="0"/>
              <a:t>을 수행합니다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en" altLang="ko-KR" dirty="0"/>
              <a:t>PDF </a:t>
            </a:r>
            <a:r>
              <a:rPr lang="ko-KR" altLang="en-US" dirty="0"/>
              <a:t>자체가 부정확하다면</a:t>
            </a:r>
            <a:r>
              <a:rPr lang="en-US" altLang="ko-KR" dirty="0"/>
              <a:t>, </a:t>
            </a:r>
            <a:r>
              <a:rPr lang="en" altLang="ko-KR" dirty="0"/>
              <a:t>Fine </a:t>
            </a:r>
            <a:r>
              <a:rPr lang="ko-KR" altLang="en-US" dirty="0"/>
              <a:t>샘플들이 중요하지 않은 영역에 집중되거나 중요한 영역을 놓치는 등 샘플링이 잘못된 방향으로 유도될 위험이 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b="1" dirty="0"/>
              <a:t>Solution: Warmup - Stabilize Coarse Network First</a:t>
            </a:r>
            <a:r>
              <a:rPr lang="en" altLang="ko-KR" dirty="0"/>
              <a:t> </a:t>
            </a:r>
            <a:r>
              <a:rPr lang="ko-KR" altLang="en-US" dirty="0"/>
              <a:t>이러한 문제를 해결하기 위해 </a:t>
            </a:r>
            <a:r>
              <a:rPr lang="en-US" altLang="ko-KR" dirty="0"/>
              <a:t>'</a:t>
            </a:r>
            <a:r>
              <a:rPr lang="ko-KR" altLang="en-US" dirty="0" err="1"/>
              <a:t>웜업</a:t>
            </a:r>
            <a:r>
              <a:rPr lang="en-US" altLang="ko-KR" dirty="0"/>
              <a:t>' </a:t>
            </a:r>
            <a:r>
              <a:rPr lang="ko-KR" altLang="en-US" dirty="0"/>
              <a:t>기간을 도입합니다</a:t>
            </a:r>
            <a:r>
              <a:rPr lang="en-US" altLang="ko-KR" dirty="0"/>
              <a:t>. </a:t>
            </a:r>
            <a:r>
              <a:rPr lang="ko-KR" altLang="en-US" dirty="0"/>
              <a:t>이 기간의 목표는 </a:t>
            </a:r>
            <a:r>
              <a:rPr lang="en" altLang="ko-KR" dirty="0"/>
              <a:t>Coarse Network</a:t>
            </a:r>
            <a:r>
              <a:rPr lang="ko-KR" altLang="en-US" dirty="0"/>
              <a:t>가 먼저 어느 정도 안정적으로 학습되어 의미 있는 가중치를 생성하도록 하는 것입니다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b="1" dirty="0"/>
              <a:t>Mechanism: Temporarily Zero-out Fine Loss Contribution</a:t>
            </a:r>
            <a:r>
              <a:rPr lang="en" altLang="ko-KR" dirty="0"/>
              <a:t> </a:t>
            </a:r>
            <a:r>
              <a:rPr lang="ko-KR" altLang="en-US" dirty="0"/>
              <a:t>이를 위해</a:t>
            </a:r>
            <a:r>
              <a:rPr lang="en-US" altLang="ko-KR" dirty="0"/>
              <a:t>, </a:t>
            </a:r>
            <a:r>
              <a:rPr lang="ko-KR" altLang="en-US" dirty="0" err="1"/>
              <a:t>웜업</a:t>
            </a:r>
            <a:r>
              <a:rPr lang="ko-KR" altLang="en-US" dirty="0"/>
              <a:t> </a:t>
            </a:r>
            <a:r>
              <a:rPr lang="ko-KR" altLang="en-US" dirty="0" err="1"/>
              <a:t>에폭</a:t>
            </a:r>
            <a:r>
              <a:rPr lang="ko-KR" altLang="en-US" dirty="0"/>
              <a:t> 동안에는 </a:t>
            </a:r>
            <a:r>
              <a:rPr lang="en" altLang="ko-KR" dirty="0"/>
              <a:t>Fine Network</a:t>
            </a:r>
            <a:r>
              <a:rPr lang="ko-KR" altLang="en-US" dirty="0"/>
              <a:t>에서 발생한 손실</a:t>
            </a:r>
            <a:r>
              <a:rPr lang="en-US" altLang="ko-KR" dirty="0"/>
              <a:t>(</a:t>
            </a:r>
            <a:r>
              <a:rPr lang="en" altLang="ko-KR" dirty="0" err="1"/>
              <a:t>loss</a:t>
            </a:r>
            <a:r>
              <a:rPr lang="en" altLang="ko-KR" dirty="0" err="1">
                <a:effectLst/>
              </a:rPr>
              <a:t>fine</a:t>
            </a:r>
            <a:r>
              <a:rPr lang="en" altLang="ko-KR" dirty="0"/>
              <a:t>​)</a:t>
            </a:r>
            <a:r>
              <a:rPr lang="ko-KR" altLang="en-US" dirty="0"/>
              <a:t>이 전체 손실 계산에 포함되지 않도록 </a:t>
            </a:r>
            <a:r>
              <a:rPr lang="en-US" altLang="ko-KR" dirty="0"/>
              <a:t>(</a:t>
            </a:r>
            <a:r>
              <a:rPr lang="ko-KR" altLang="en-US" dirty="0"/>
              <a:t>또는 매우 작게 반영되도록</a:t>
            </a:r>
            <a:r>
              <a:rPr lang="en-US" altLang="ko-KR" dirty="0"/>
              <a:t>) </a:t>
            </a:r>
            <a:r>
              <a:rPr lang="ko-KR" altLang="en-US" dirty="0"/>
              <a:t>조절합니다</a:t>
            </a:r>
            <a:r>
              <a:rPr lang="en-US" altLang="ko-KR" dirty="0"/>
              <a:t>. (</a:t>
            </a:r>
            <a:r>
              <a:rPr lang="ko-KR" altLang="en-US" dirty="0"/>
              <a:t>이것이 슬라이드의 수식들이 하는 역할입니다</a:t>
            </a:r>
            <a:r>
              <a:rPr lang="en-US" altLang="ko-KR" dirty="0"/>
              <a:t>.) </a:t>
            </a:r>
            <a:r>
              <a:rPr lang="ko-KR" altLang="en-US" dirty="0"/>
              <a:t>결과적으로 </a:t>
            </a:r>
            <a:r>
              <a:rPr lang="en" altLang="ko-KR" dirty="0"/>
              <a:t>Coarse Network</a:t>
            </a:r>
            <a:r>
              <a:rPr lang="ko-KR" altLang="en-US" dirty="0"/>
              <a:t>의 손실</a:t>
            </a:r>
            <a:r>
              <a:rPr lang="en-US" altLang="ko-KR" dirty="0"/>
              <a:t>(</a:t>
            </a:r>
            <a:r>
              <a:rPr lang="en" altLang="ko-KR" dirty="0" err="1"/>
              <a:t>loss</a:t>
            </a:r>
            <a:r>
              <a:rPr lang="en" altLang="ko-KR" dirty="0" err="1">
                <a:effectLst/>
              </a:rPr>
              <a:t>coarse</a:t>
            </a:r>
            <a:r>
              <a:rPr lang="en" altLang="ko-KR" dirty="0"/>
              <a:t>​)</a:t>
            </a:r>
            <a:r>
              <a:rPr lang="ko-KR" altLang="en-US" dirty="0"/>
              <a:t>이 학습을 주도하게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A9BD2-4393-DF81-18C0-A116B043F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3538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12069-2121-D64F-D987-728957B70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1F12A9-EAF2-A60B-D799-00DC6D8B0C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2513E7-6CAA-D501-D189-EFD269C71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 err="1"/>
              <a:t>웜업</a:t>
            </a:r>
            <a:r>
              <a:rPr lang="ko-KR" altLang="en-US" dirty="0"/>
              <a:t> </a:t>
            </a:r>
            <a:r>
              <a:rPr lang="ko-KR" altLang="en-US" dirty="0" err="1"/>
              <a:t>에폭은</a:t>
            </a:r>
            <a:r>
              <a:rPr lang="ko-KR" altLang="en-US" dirty="0"/>
              <a:t> </a:t>
            </a:r>
            <a:r>
              <a:rPr lang="en" altLang="ko-KR" dirty="0" err="1"/>
              <a:t>NeRF</a:t>
            </a:r>
            <a:r>
              <a:rPr lang="en" altLang="ko-KR" dirty="0"/>
              <a:t> </a:t>
            </a:r>
            <a:r>
              <a:rPr lang="ko-KR" altLang="en-US" dirty="0"/>
              <a:t>학습 초기 안정성을 위한 전략입니다</a:t>
            </a:r>
            <a:r>
              <a:rPr lang="en-US" altLang="ko-KR" dirty="0"/>
              <a:t>. </a:t>
            </a:r>
            <a:r>
              <a:rPr lang="en" altLang="ko-KR" dirty="0"/>
              <a:t>Fine Network</a:t>
            </a:r>
            <a:r>
              <a:rPr lang="ko-KR" altLang="en-US" dirty="0"/>
              <a:t>는 </a:t>
            </a:r>
            <a:r>
              <a:rPr lang="en" altLang="ko-KR" dirty="0"/>
              <a:t>Coarse Network</a:t>
            </a:r>
            <a:r>
              <a:rPr lang="ko-KR" altLang="en-US" dirty="0"/>
              <a:t>의 출력을 기반으로 중요도 샘플링을 수행하는데</a:t>
            </a:r>
            <a:r>
              <a:rPr lang="en-US" altLang="ko-KR" dirty="0"/>
              <a:t>, </a:t>
            </a:r>
            <a:r>
              <a:rPr lang="ko-KR" altLang="en-US" dirty="0"/>
              <a:t>학습 초반 </a:t>
            </a:r>
            <a:r>
              <a:rPr lang="en" altLang="ko-KR" dirty="0"/>
              <a:t>Coarse Network</a:t>
            </a:r>
            <a:r>
              <a:rPr lang="ko-KR" altLang="en-US" dirty="0"/>
              <a:t>의 예측이 부정확하면 </a:t>
            </a:r>
            <a:r>
              <a:rPr lang="en" altLang="ko-KR" dirty="0"/>
              <a:t>Fine Network </a:t>
            </a:r>
            <a:r>
              <a:rPr lang="ko-KR" altLang="en-US" dirty="0"/>
              <a:t>학습에 부정적인 영향을 줄 수 있습니다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dirty="0"/>
              <a:t>이를 방지하기 위해 </a:t>
            </a:r>
            <a:r>
              <a:rPr lang="en" altLang="ko-KR" dirty="0" err="1"/>
              <a:t>warmup_epochs</a:t>
            </a:r>
            <a:r>
              <a:rPr lang="en" altLang="ko-KR" dirty="0"/>
              <a:t> </a:t>
            </a:r>
            <a:r>
              <a:rPr lang="ko-KR" altLang="en-US" dirty="0"/>
              <a:t>파라미터로 지정된 초기 </a:t>
            </a:r>
            <a:r>
              <a:rPr lang="ko-KR" altLang="en-US" dirty="0" err="1"/>
              <a:t>에폭</a:t>
            </a:r>
            <a:r>
              <a:rPr lang="ko-KR" altLang="en-US" dirty="0"/>
              <a:t> 동안에는 </a:t>
            </a:r>
            <a:r>
              <a:rPr lang="en" altLang="ko-KR" dirty="0"/>
              <a:t>Fine Network</a:t>
            </a:r>
            <a:r>
              <a:rPr lang="ko-KR" altLang="en-US" dirty="0"/>
              <a:t>의 손실 기여도를 일시적으로 배제하거나 크게 줄입니다</a:t>
            </a:r>
            <a:r>
              <a:rPr lang="en-US" altLang="ko-KR" dirty="0"/>
              <a:t>. </a:t>
            </a:r>
            <a:r>
              <a:rPr lang="ko-KR" altLang="en-US" dirty="0"/>
              <a:t>화면의 수식은 이러한 제어 방식을 보여줍니다</a:t>
            </a:r>
            <a:r>
              <a:rPr lang="en-US" altLang="ko-KR" dirty="0"/>
              <a:t>. </a:t>
            </a:r>
            <a:r>
              <a:rPr lang="en" altLang="ko-KR" dirty="0" err="1"/>
              <a:t>warmup_mask</a:t>
            </a:r>
            <a:r>
              <a:rPr lang="ko-KR" altLang="en-US" dirty="0"/>
              <a:t>는 현재 </a:t>
            </a:r>
            <a:r>
              <a:rPr lang="ko-KR" altLang="en-US" dirty="0" err="1"/>
              <a:t>에폭이</a:t>
            </a:r>
            <a:r>
              <a:rPr lang="ko-KR" altLang="en-US" dirty="0"/>
              <a:t> </a:t>
            </a:r>
            <a:r>
              <a:rPr lang="ko-KR" altLang="en-US" dirty="0" err="1"/>
              <a:t>웜업</a:t>
            </a:r>
            <a:r>
              <a:rPr lang="ko-KR" altLang="en-US" dirty="0"/>
              <a:t> 기간 내에 있는지 여부에 따라 </a:t>
            </a:r>
            <a:r>
              <a:rPr lang="en-US" altLang="ko-KR" dirty="0"/>
              <a:t>1 </a:t>
            </a:r>
            <a:r>
              <a:rPr lang="ko-KR" altLang="en-US" dirty="0"/>
              <a:t>또는 </a:t>
            </a:r>
            <a:r>
              <a:rPr lang="en-US" altLang="ko-KR" dirty="0"/>
              <a:t>0</a:t>
            </a:r>
            <a:r>
              <a:rPr lang="ko-KR" altLang="en-US" dirty="0"/>
              <a:t>의 값을 가지며</a:t>
            </a:r>
            <a:r>
              <a:rPr lang="en-US" altLang="ko-KR" dirty="0"/>
              <a:t>, </a:t>
            </a:r>
            <a:r>
              <a:rPr lang="ko-KR" altLang="en-US" dirty="0"/>
              <a:t>이를 이용해 </a:t>
            </a:r>
            <a:r>
              <a:rPr lang="en" altLang="ko-KR" dirty="0" err="1"/>
              <a:t>loss_fine_effective</a:t>
            </a:r>
            <a:r>
              <a:rPr lang="ko-KR" altLang="en-US" dirty="0" err="1"/>
              <a:t>를</a:t>
            </a:r>
            <a:r>
              <a:rPr lang="ko-KR" altLang="en-US" dirty="0"/>
              <a:t> 계산하여 </a:t>
            </a:r>
            <a:r>
              <a:rPr lang="ko-KR" altLang="en-US" dirty="0" err="1"/>
              <a:t>웜업</a:t>
            </a:r>
            <a:r>
              <a:rPr lang="ko-KR" altLang="en-US" dirty="0"/>
              <a:t> 중에는 </a:t>
            </a:r>
            <a:r>
              <a:rPr lang="en" altLang="ko-KR" dirty="0"/>
              <a:t>Fine Network</a:t>
            </a:r>
            <a:r>
              <a:rPr lang="ko-KR" altLang="en-US" dirty="0"/>
              <a:t>의 손실이 전체 손실에 거의 또는 전혀 반영되지 않도록 합니다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dirty="0"/>
              <a:t>결과적으로 </a:t>
            </a:r>
            <a:r>
              <a:rPr lang="ko-KR" altLang="en-US" dirty="0" err="1"/>
              <a:t>웜업</a:t>
            </a:r>
            <a:r>
              <a:rPr lang="ko-KR" altLang="en-US" dirty="0"/>
              <a:t> 기간에는 </a:t>
            </a:r>
            <a:r>
              <a:rPr lang="en" altLang="ko-KR" dirty="0"/>
              <a:t>Coarse Network</a:t>
            </a:r>
            <a:r>
              <a:rPr lang="ko-KR" altLang="en-US" dirty="0"/>
              <a:t>의 손실이 학습을 주도하여 </a:t>
            </a:r>
            <a:r>
              <a:rPr lang="en" altLang="ko-KR" dirty="0"/>
              <a:t>Coarse Network</a:t>
            </a:r>
            <a:r>
              <a:rPr lang="ko-KR" altLang="en-US" dirty="0"/>
              <a:t>가 우선적으로 안정화됩니다</a:t>
            </a:r>
            <a:r>
              <a:rPr lang="en-US" altLang="ko-KR" dirty="0"/>
              <a:t>. </a:t>
            </a:r>
            <a:r>
              <a:rPr lang="ko-KR" altLang="en-US" dirty="0" err="1"/>
              <a:t>웜업</a:t>
            </a:r>
            <a:r>
              <a:rPr lang="ko-KR" altLang="en-US" dirty="0"/>
              <a:t> 기간이 끝나면 </a:t>
            </a:r>
            <a:r>
              <a:rPr lang="en" altLang="ko-KR" dirty="0" err="1"/>
              <a:t>warmup_mask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 되어 </a:t>
            </a:r>
            <a:r>
              <a:rPr lang="en" altLang="ko-KR" dirty="0"/>
              <a:t>Fine Network</a:t>
            </a:r>
            <a:r>
              <a:rPr lang="ko-KR" altLang="en-US" dirty="0"/>
              <a:t>의 손실이 정상적으로 전체 손실에 포함되고</a:t>
            </a:r>
            <a:r>
              <a:rPr lang="en-US" altLang="ko-KR" dirty="0"/>
              <a:t>, </a:t>
            </a:r>
            <a:r>
              <a:rPr lang="ko-KR" altLang="en-US" dirty="0"/>
              <a:t>두 네트워크가 함께 최적화됩니다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점진적 학습 방식은 초기 학습 불안정성을 줄이고</a:t>
            </a:r>
            <a:r>
              <a:rPr lang="en-US" altLang="ko-KR" dirty="0"/>
              <a:t>, </a:t>
            </a:r>
            <a:r>
              <a:rPr lang="en" altLang="ko-KR" dirty="0"/>
              <a:t>Coarse Network</a:t>
            </a:r>
            <a:r>
              <a:rPr lang="ko-KR" altLang="en-US" dirty="0"/>
              <a:t>가 안정된 기반을 마련한 후 </a:t>
            </a:r>
            <a:r>
              <a:rPr lang="en" altLang="ko-KR" dirty="0"/>
              <a:t>Fine Network</a:t>
            </a:r>
            <a:r>
              <a:rPr lang="ko-KR" altLang="en-US" dirty="0"/>
              <a:t>가 효과적으로 학습을 시작하도록 하여 전체적인 학습 과정을 더 부드럽고 효율적으로 만듭니다</a:t>
            </a:r>
            <a:r>
              <a:rPr lang="en-US" altLang="ko-KR" dirty="0"/>
              <a:t>. </a:t>
            </a:r>
            <a:r>
              <a:rPr lang="en" altLang="ko-KR" dirty="0"/>
              <a:t>Coarse</a:t>
            </a:r>
            <a:r>
              <a:rPr lang="ko-KR" altLang="en-US" dirty="0"/>
              <a:t>와 </a:t>
            </a:r>
            <a:r>
              <a:rPr lang="en" altLang="ko-KR" dirty="0"/>
              <a:t>Fine Network</a:t>
            </a:r>
            <a:r>
              <a:rPr lang="ko-KR" altLang="en-US" dirty="0"/>
              <a:t>의 기본 샘플링 방식 자체는 유지되지만</a:t>
            </a:r>
            <a:r>
              <a:rPr lang="en-US" altLang="ko-KR" dirty="0"/>
              <a:t>, </a:t>
            </a:r>
            <a:r>
              <a:rPr lang="ko-KR" altLang="en-US" dirty="0"/>
              <a:t>학습 초기에 </a:t>
            </a:r>
            <a:r>
              <a:rPr lang="en" altLang="ko-KR" dirty="0"/>
              <a:t>Fine Network</a:t>
            </a:r>
            <a:r>
              <a:rPr lang="ko-KR" altLang="en-US" dirty="0"/>
              <a:t>의 영향력을 조절하는 것이 핵심입니다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A440B5-C076-0534-DD8A-A8F48A1C6E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46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A88D5-C979-9171-9A9F-BBB030C97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F32720-4C9B-9AAC-B20B-FE43125663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9EDE10-C90F-47EA-BCE7-9A9DEEF26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1F350E-66CA-F6E9-C500-E2756A933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0845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D461B-8A09-D6C0-1297-F6B2FEA68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9A99FD-06FC-2936-7DAD-749F85FDAB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89BB10-CAEF-5A80-B324-B2411DE01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38F9DE-BFAB-8B5E-530F-58173F926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5946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1CB2E-AE81-CE5C-9D1E-83732CAA5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6088E3-5687-A626-C04A-C8E3862B6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2F621A-39B8-5E0C-0980-2A332D934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953401-3D68-CFD9-4735-B7147BD24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4165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1CA85-81F7-B3CC-56C8-FB4248EC0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961100-D48A-6333-650B-666ACC5CF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DC9EC1-9007-F1C3-DE42-F746D37B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7D80A1-44AA-7A9E-EEF7-1BACCBEE5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47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DE28-B20F-DC4A-A4B4-FFE6AC3A43D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30256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0EB3D-A51C-2CBC-81FD-503BDB8CC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2C82B7-E575-E3FB-80BC-7D11F698C2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BCD553-2511-3E3D-43DA-077838946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coarse to fine </a:t>
            </a:r>
            <a:r>
              <a:rPr lang="ko-KR" altLang="en-US" dirty="0"/>
              <a:t>구조 및 </a:t>
            </a:r>
            <a:r>
              <a:rPr lang="en-US" altLang="ko-KR" dirty="0"/>
              <a:t>pdf ,</a:t>
            </a:r>
            <a:r>
              <a:rPr lang="ko-KR" altLang="en-US" dirty="0"/>
              <a:t> 그리고 </a:t>
            </a:r>
            <a:r>
              <a:rPr lang="en-US" altLang="ko-KR" dirty="0" err="1"/>
              <a:t>warmpup</a:t>
            </a:r>
            <a:r>
              <a:rPr lang="en-US" altLang="ko-KR" dirty="0"/>
              <a:t> epoch </a:t>
            </a:r>
            <a:r>
              <a:rPr lang="ko-KR" altLang="en-US" dirty="0"/>
              <a:t>까지 도입했으나 기존의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가진 </a:t>
            </a:r>
            <a:r>
              <a:rPr lang="en-US" altLang="ko-KR" dirty="0"/>
              <a:t>tiny nerf </a:t>
            </a:r>
            <a:r>
              <a:rPr lang="ko-KR" altLang="en-US" dirty="0"/>
              <a:t>보다 더 좋은 </a:t>
            </a:r>
            <a:r>
              <a:rPr lang="en-US" altLang="ko-KR" dirty="0" err="1"/>
              <a:t>psnr</a:t>
            </a:r>
            <a:r>
              <a:rPr lang="en-US" altLang="ko-KR" dirty="0"/>
              <a:t> </a:t>
            </a:r>
            <a:r>
              <a:rPr lang="ko-KR" altLang="en-US" dirty="0"/>
              <a:t>을 얻기가 어려웠다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그래서 여러가지 </a:t>
            </a:r>
            <a:r>
              <a:rPr lang="en-US" altLang="ko-KR" dirty="0"/>
              <a:t>ablation study </a:t>
            </a:r>
            <a:r>
              <a:rPr lang="ko-KR" altLang="en-US" dirty="0" err="1"/>
              <a:t>를</a:t>
            </a:r>
            <a:r>
              <a:rPr lang="ko-KR" altLang="en-US" dirty="0"/>
              <a:t> 통해 최고의 </a:t>
            </a:r>
            <a:r>
              <a:rPr lang="en-US" altLang="ko-KR" dirty="0" err="1"/>
              <a:t>psnr</a:t>
            </a:r>
            <a:r>
              <a:rPr lang="en-US" altLang="ko-KR" dirty="0"/>
              <a:t> </a:t>
            </a:r>
            <a:r>
              <a:rPr lang="ko-KR" altLang="en-US" dirty="0"/>
              <a:t>을 얻기 위해 </a:t>
            </a:r>
            <a:r>
              <a:rPr lang="en-US" altLang="ko-KR" dirty="0" err="1"/>
              <a:t>lr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loss function </a:t>
            </a:r>
            <a:r>
              <a:rPr lang="ko-KR" altLang="en-US" dirty="0"/>
              <a:t>의 </a:t>
            </a:r>
            <a:r>
              <a:rPr lang="en-US" altLang="ko-KR" dirty="0"/>
              <a:t>weight </a:t>
            </a:r>
            <a:r>
              <a:rPr lang="ko-KR" altLang="en-US" dirty="0"/>
              <a:t>을 수정해보았고 결론적으로 가장 좋은 </a:t>
            </a:r>
            <a:r>
              <a:rPr lang="en-US" altLang="ko-KR" dirty="0" err="1"/>
              <a:t>psnr</a:t>
            </a:r>
            <a:r>
              <a:rPr lang="ko-KR" altLang="en-US" dirty="0"/>
              <a:t> 과 가장 작은 </a:t>
            </a:r>
            <a:r>
              <a:rPr lang="en-US" altLang="ko-KR" dirty="0"/>
              <a:t>loss </a:t>
            </a:r>
            <a:r>
              <a:rPr lang="ko-KR" altLang="en-US" dirty="0" err="1"/>
              <a:t>를</a:t>
            </a:r>
            <a:r>
              <a:rPr lang="ko-KR" altLang="en-US" dirty="0"/>
              <a:t> 얻게 되었다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5CF16C-08FF-6536-5F23-825F7958FC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2933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4AFB3-BE88-7B7A-4377-7530A6D9C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27EABC-31C5-5C05-D5C1-2DE561895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6B74EB-C6C5-F67D-C711-FCBBDEC76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A14676-AE94-146E-B6C2-8D9ED99836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433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1F429-806A-7851-0441-C4755950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ED11BC-720B-8C2A-7A54-D6C0D1A507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A7E105-169D-A82B-C488-18BB4A97D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D1B50E-ECFC-DD84-398A-5BEF65FC59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715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FCCAF-3D29-AAFD-0392-D33AFF8D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53A10B-23C3-A1B1-2E05-7B106DF2D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A0401A-8454-48CB-61ED-AF17F7D43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여기서 계속 언급이 되는 </a:t>
            </a:r>
            <a:r>
              <a:rPr kumimoji="1" lang="en-US" altLang="ko-KR" dirty="0"/>
              <a:t>3d gaussian </a:t>
            </a:r>
            <a:r>
              <a:rPr kumimoji="1" lang="ko-KR" altLang="en-US" dirty="0"/>
              <a:t>이란 </a:t>
            </a:r>
            <a:r>
              <a:rPr kumimoji="1" lang="ko-KR" altLang="en-US" dirty="0" err="1"/>
              <a:t>뭘까요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A009AB-48DA-0492-82F1-DF3566AF57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879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CF3C5-3084-9CE6-7487-BCE963456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E80A8F-543E-FEB3-0895-FD6CD304D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547EC0-D511-A712-CE2B-A49AECDF60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Dataset </a:t>
            </a:r>
            <a:r>
              <a:rPr kumimoji="1" lang="ko-KR" altLang="en-US" dirty="0"/>
              <a:t>은 총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장 의 </a:t>
            </a:r>
            <a:r>
              <a:rPr kumimoji="1" lang="en-US" altLang="ko-KR" dirty="0"/>
              <a:t>100x100 image </a:t>
            </a:r>
            <a:r>
              <a:rPr kumimoji="1" lang="ko-KR" altLang="en-US" dirty="0"/>
              <a:t>로 이루어져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</a:t>
            </a:r>
            <a:r>
              <a:rPr kumimoji="1" lang="en-US" altLang="ko-KR" dirty="0"/>
              <a:t>focal length </a:t>
            </a:r>
            <a:r>
              <a:rPr kumimoji="1" lang="ko-KR" altLang="en-US" dirty="0"/>
              <a:t>정보와 </a:t>
            </a:r>
            <a:r>
              <a:rPr kumimoji="1" lang="en-US" altLang="ko-KR" dirty="0"/>
              <a:t>camera intrinsic, extrinsic </a:t>
            </a:r>
            <a:r>
              <a:rPr kumimoji="1" lang="ko-KR" altLang="en-US" dirty="0"/>
              <a:t>정보를 포함하고 있습니다</a:t>
            </a:r>
            <a:r>
              <a:rPr kumimoji="1" lang="en-US" altLang="ko-KR" dirty="0"/>
              <a:t>.(pose, focal 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받아옴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B8D1FE-29DE-13D7-717D-4C101E2D5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434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5ADE0-64A6-429E-8486-1F4365ED7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BF889B-66E3-750F-C94D-0AD2157BB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F8420B-5904-CE55-A8F2-35CD2E9AE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F9E9B4-6BEE-6230-7511-C0E2E2685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20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2A775-8D20-2D86-49E5-E4C112D6A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87CBA2-F31E-ECD7-E71E-43ECEDFA7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36B8DD-9C2B-F377-0223-C92DA1F71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B4E120-0B24-72F6-ED36-73F21BFF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737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DC631-C2C9-683B-3511-4B578683F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31C1B8-C0DF-2290-3274-C2C93B3D8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BCD361-2582-2046-8F14-E2A2663CF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/>
              <a:t>**섭동 샘플링 </a:t>
            </a:r>
            <a:r>
              <a:rPr lang="en-US" altLang="ko-KR" dirty="0"/>
              <a:t>(</a:t>
            </a:r>
            <a:r>
              <a:rPr lang="ko-KR" altLang="en-US" dirty="0"/>
              <a:t>코드 </a:t>
            </a:r>
            <a:r>
              <a:rPr lang="en-US" altLang="ko-KR" dirty="0"/>
              <a:t>1)**</a:t>
            </a:r>
            <a:r>
              <a:rPr lang="ko-KR" altLang="en-US" dirty="0"/>
              <a:t>은 먼저 규칙적인 격자점을 찍고</a:t>
            </a:r>
            <a:r>
              <a:rPr lang="en-US" altLang="ko-KR" dirty="0"/>
              <a:t>, </a:t>
            </a:r>
            <a:r>
              <a:rPr lang="ko-KR" altLang="en-US" dirty="0"/>
              <a:t>그 점들을 살짝 흔드는</a:t>
            </a:r>
            <a:r>
              <a:rPr lang="en-US" altLang="ko-KR" dirty="0"/>
              <a:t>(</a:t>
            </a:r>
            <a:r>
              <a:rPr lang="en" altLang="ko-KR" dirty="0"/>
              <a:t>perturb) </a:t>
            </a:r>
            <a:r>
              <a:rPr lang="ko-KR" altLang="en-US" dirty="0"/>
              <a:t>방식입니다</a:t>
            </a:r>
            <a:r>
              <a:rPr lang="en-US" altLang="ko-KR" dirty="0"/>
              <a:t>. **</a:t>
            </a:r>
            <a:r>
              <a:rPr lang="ko-KR" altLang="en-US" dirty="0"/>
              <a:t>계층적 샘플링 </a:t>
            </a:r>
            <a:r>
              <a:rPr lang="en-US" altLang="ko-KR" dirty="0"/>
              <a:t>(</a:t>
            </a:r>
            <a:r>
              <a:rPr lang="ko-KR" altLang="en-US" dirty="0"/>
              <a:t>코드 </a:t>
            </a:r>
            <a:r>
              <a:rPr lang="en-US" altLang="ko-KR" dirty="0"/>
              <a:t>2)**</a:t>
            </a:r>
            <a:r>
              <a:rPr lang="ko-KR" altLang="en-US" dirty="0"/>
              <a:t>은 전체 범위를 여러 조각으로 나누고</a:t>
            </a:r>
            <a:r>
              <a:rPr lang="en-US" altLang="ko-KR" dirty="0"/>
              <a:t>, </a:t>
            </a:r>
            <a:r>
              <a:rPr lang="ko-KR" altLang="en-US" dirty="0"/>
              <a:t>각 조각 안에서 무작위로 한 점씩 고르는 방식입니다</a:t>
            </a:r>
            <a:r>
              <a:rPr lang="en-US" altLang="ko-KR" dirty="0"/>
              <a:t>. </a:t>
            </a:r>
            <a:r>
              <a:rPr lang="ko-KR" altLang="en-US" dirty="0"/>
              <a:t>이 방식은 각 </a:t>
            </a:r>
            <a:r>
              <a:rPr lang="en-US" altLang="ko-KR" dirty="0"/>
              <a:t>"</a:t>
            </a:r>
            <a:r>
              <a:rPr lang="ko-KR" altLang="en-US" dirty="0"/>
              <a:t>조각</a:t>
            </a:r>
            <a:r>
              <a:rPr lang="en-US" altLang="ko-KR" dirty="0"/>
              <a:t>"(</a:t>
            </a:r>
            <a:r>
              <a:rPr lang="en" altLang="ko-KR" dirty="0"/>
              <a:t>stratum)</a:t>
            </a:r>
            <a:r>
              <a:rPr lang="ko-KR" altLang="en-US" dirty="0"/>
              <a:t>이 반드시 </a:t>
            </a:r>
            <a:r>
              <a:rPr lang="ko-KR" altLang="en-US" dirty="0" err="1"/>
              <a:t>샘플링되도록</a:t>
            </a:r>
            <a:r>
              <a:rPr lang="ko-KR" altLang="en-US" dirty="0"/>
              <a:t> 보장하여 좀 더 균형 잡힌 샘플링을 가능하게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b="1" dirty="0"/>
              <a:t>요점은 다음과 같습니다</a:t>
            </a:r>
            <a:r>
              <a:rPr lang="en-US" altLang="ko-KR" b="1" dirty="0"/>
              <a:t>: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b="1" dirty="0"/>
              <a:t>Perturbation Sampling:</a:t>
            </a:r>
            <a:r>
              <a:rPr lang="en" altLang="ko-KR" dirty="0"/>
              <a:t> </a:t>
            </a:r>
            <a:r>
              <a:rPr lang="ko-KR" altLang="en-US" dirty="0"/>
              <a:t>시작점은 균일하나</a:t>
            </a:r>
            <a:r>
              <a:rPr lang="en-US" altLang="ko-KR" dirty="0"/>
              <a:t>, </a:t>
            </a:r>
            <a:r>
              <a:rPr lang="ko-KR" altLang="en-US" dirty="0"/>
              <a:t>최종 샘플 위치는 그 균일성을 어느 정도 벗어납니다</a:t>
            </a:r>
            <a:r>
              <a:rPr lang="en-US" altLang="ko-KR" dirty="0"/>
              <a:t>. "</a:t>
            </a:r>
            <a:r>
              <a:rPr lang="ko-KR" altLang="en-US" dirty="0"/>
              <a:t>어디에서 </a:t>
            </a:r>
            <a:r>
              <a:rPr lang="ko-KR" altLang="en-US" dirty="0" err="1"/>
              <a:t>샘플링할</a:t>
            </a:r>
            <a:r>
              <a:rPr lang="ko-KR" altLang="en-US" dirty="0"/>
              <a:t> 것인가</a:t>
            </a:r>
            <a:r>
              <a:rPr lang="en-US" altLang="ko-KR" dirty="0"/>
              <a:t>"</a:t>
            </a:r>
            <a:r>
              <a:rPr lang="ko-KR" altLang="en-US" dirty="0"/>
              <a:t>라는 질문에 대해</a:t>
            </a:r>
            <a:r>
              <a:rPr lang="en-US" altLang="ko-KR" dirty="0"/>
              <a:t>, "</a:t>
            </a:r>
            <a:r>
              <a:rPr lang="ko-KR" altLang="en-US" dirty="0"/>
              <a:t>균일한 기준점에서 약간 떨어진 곳</a:t>
            </a:r>
            <a:r>
              <a:rPr lang="en-US" altLang="ko-KR" dirty="0"/>
              <a:t>"</a:t>
            </a:r>
            <a:r>
              <a:rPr lang="ko-KR" altLang="en-US" dirty="0"/>
              <a:t>이라고 답하는 방식입니다</a:t>
            </a:r>
            <a:r>
              <a:rPr lang="en-US" altLang="ko-KR" dirty="0"/>
              <a:t>. </a:t>
            </a:r>
            <a:r>
              <a:rPr lang="ko-KR" altLang="en-US" dirty="0"/>
              <a:t>각 기준점 주변의 </a:t>
            </a:r>
            <a:r>
              <a:rPr lang="en-US" altLang="ko-KR" dirty="0"/>
              <a:t>"</a:t>
            </a:r>
            <a:r>
              <a:rPr lang="ko-KR" altLang="en-US" dirty="0"/>
              <a:t>섭동 범위</a:t>
            </a:r>
            <a:r>
              <a:rPr lang="en-US" altLang="ko-KR" dirty="0"/>
              <a:t>"</a:t>
            </a:r>
            <a:r>
              <a:rPr lang="ko-KR" altLang="en-US" dirty="0"/>
              <a:t>가 그림에서 회색으로 표시됩니다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b="1" dirty="0"/>
              <a:t>Stratified Sampling:</a:t>
            </a:r>
            <a:r>
              <a:rPr lang="en" altLang="ko-KR" dirty="0"/>
              <a:t> </a:t>
            </a:r>
            <a:r>
              <a:rPr lang="ko-KR" altLang="en-US" dirty="0" err="1"/>
              <a:t>샘플링할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구간</a:t>
            </a:r>
            <a:r>
              <a:rPr lang="en-US" altLang="ko-KR" dirty="0"/>
              <a:t>" </a:t>
            </a:r>
            <a:r>
              <a:rPr lang="ko-KR" altLang="en-US" dirty="0"/>
              <a:t>자체를 균일하게 먼저 나눕니다</a:t>
            </a:r>
            <a:r>
              <a:rPr lang="en-US" altLang="ko-KR" dirty="0"/>
              <a:t>. </a:t>
            </a:r>
            <a:r>
              <a:rPr lang="ko-KR" altLang="en-US" dirty="0"/>
              <a:t>그리고 각 균일 구간 내에서 하나씩 </a:t>
            </a:r>
            <a:r>
              <a:rPr lang="ko-KR" altLang="en-US" dirty="0" err="1"/>
              <a:t>샘플링합니다</a:t>
            </a:r>
            <a:r>
              <a:rPr lang="en-US" altLang="ko-KR" dirty="0"/>
              <a:t>. "</a:t>
            </a:r>
            <a:r>
              <a:rPr lang="ko-KR" altLang="en-US" dirty="0"/>
              <a:t>어디에서 </a:t>
            </a:r>
            <a:r>
              <a:rPr lang="ko-KR" altLang="en-US" dirty="0" err="1"/>
              <a:t>샘플링할</a:t>
            </a:r>
            <a:r>
              <a:rPr lang="ko-KR" altLang="en-US" dirty="0"/>
              <a:t> 것인가</a:t>
            </a:r>
            <a:r>
              <a:rPr lang="en-US" altLang="ko-KR" dirty="0"/>
              <a:t>"</a:t>
            </a:r>
            <a:r>
              <a:rPr lang="ko-KR" altLang="en-US" dirty="0"/>
              <a:t>라는 질문에 대해</a:t>
            </a:r>
            <a:r>
              <a:rPr lang="en-US" altLang="ko-KR" dirty="0"/>
              <a:t>, "</a:t>
            </a:r>
            <a:r>
              <a:rPr lang="ko-KR" altLang="en-US" dirty="0"/>
              <a:t>전체 공간을 균일하게 나눈 각 구역 안에서 하나씩</a:t>
            </a:r>
            <a:r>
              <a:rPr lang="en-US" altLang="ko-KR" dirty="0"/>
              <a:t>"</a:t>
            </a:r>
            <a:r>
              <a:rPr lang="ko-KR" altLang="en-US" dirty="0"/>
              <a:t>이라고 답하는 방식입니다</a:t>
            </a:r>
            <a:r>
              <a:rPr lang="en-US" altLang="ko-KR" dirty="0"/>
              <a:t>. </a:t>
            </a:r>
            <a:r>
              <a:rPr lang="ko-KR" altLang="en-US" dirty="0"/>
              <a:t>그림에서 파란색으로 표시된 </a:t>
            </a:r>
            <a:r>
              <a:rPr lang="en-US" altLang="ko-KR" dirty="0"/>
              <a:t>"</a:t>
            </a:r>
            <a:r>
              <a:rPr lang="en" altLang="ko-KR" dirty="0"/>
              <a:t>Bin"</a:t>
            </a:r>
            <a:r>
              <a:rPr lang="ko-KR" altLang="en-US" dirty="0"/>
              <a:t>들이 이 균일하게 나뉜 구간입니다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b="1" dirty="0"/>
              <a:t>왜 </a:t>
            </a:r>
            <a:r>
              <a:rPr lang="en" altLang="ko-KR" b="1" dirty="0"/>
              <a:t>Stratified Sampling</a:t>
            </a:r>
            <a:r>
              <a:rPr lang="ko-KR" altLang="en-US" b="1" dirty="0"/>
              <a:t>이 일반적으로 더 선호될까요</a:t>
            </a:r>
            <a:r>
              <a:rPr lang="en-US" altLang="ko-KR" b="1" dirty="0"/>
              <a:t>?</a:t>
            </a:r>
            <a:endParaRPr lang="ko-KR" altLang="en-US" dirty="0"/>
          </a:p>
          <a:p>
            <a:pPr>
              <a:buNone/>
            </a:pPr>
            <a:r>
              <a:rPr lang="ko-KR" altLang="en-US" dirty="0"/>
              <a:t>앞서 </a:t>
            </a:r>
            <a:r>
              <a:rPr lang="ko-KR" altLang="en-US" dirty="0" err="1"/>
              <a:t>설명드린</a:t>
            </a:r>
            <a:r>
              <a:rPr lang="ko-KR" altLang="en-US" dirty="0"/>
              <a:t> 것처럼</a:t>
            </a:r>
            <a:r>
              <a:rPr lang="en-US" altLang="ko-KR" dirty="0"/>
              <a:t>, </a:t>
            </a:r>
            <a:r>
              <a:rPr lang="en" altLang="ko-KR" dirty="0"/>
              <a:t>Stratified Sampling</a:t>
            </a:r>
            <a:r>
              <a:rPr lang="ko-KR" altLang="en-US" dirty="0"/>
              <a:t>은 </a:t>
            </a:r>
            <a:r>
              <a:rPr lang="ko-KR" altLang="en-US" b="1" dirty="0"/>
              <a:t>분산 감소</a:t>
            </a:r>
            <a:r>
              <a:rPr lang="en-US" altLang="ko-KR" b="1" dirty="0"/>
              <a:t>(</a:t>
            </a:r>
            <a:r>
              <a:rPr lang="en" altLang="ko-KR" b="1" dirty="0"/>
              <a:t>variance reduction)</a:t>
            </a:r>
            <a:r>
              <a:rPr lang="en" altLang="ko-KR" dirty="0"/>
              <a:t> </a:t>
            </a:r>
            <a:r>
              <a:rPr lang="ko-KR" altLang="en-US" dirty="0"/>
              <a:t>효과가 더 큽니다</a:t>
            </a:r>
            <a:r>
              <a:rPr lang="en-US" altLang="ko-KR" dirty="0"/>
              <a:t>. </a:t>
            </a:r>
            <a:r>
              <a:rPr lang="ko-KR" altLang="en-US" dirty="0"/>
              <a:t>몬테카를로 적분에서</a:t>
            </a:r>
            <a:r>
              <a:rPr lang="en-US" altLang="ko-KR" dirty="0"/>
              <a:t>, </a:t>
            </a:r>
            <a:r>
              <a:rPr lang="ko-KR" altLang="en-US" dirty="0"/>
              <a:t>전체 적분 구간을 여러 부분으로 나누고 각 부분에서 독립적으로 </a:t>
            </a:r>
            <a:r>
              <a:rPr lang="ko-KR" altLang="en-US" dirty="0" err="1"/>
              <a:t>샘플링하면</a:t>
            </a:r>
            <a:r>
              <a:rPr lang="ko-KR" altLang="en-US" dirty="0"/>
              <a:t> 전체 추정치의 분산이 줄어듭니다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" altLang="ko-KR" dirty="0" err="1"/>
              <a:t>NeRF</a:t>
            </a:r>
            <a:r>
              <a:rPr lang="ko-KR" altLang="en-US" dirty="0"/>
              <a:t>와 같이 많은 샘플을 통해 값을 추정해야 하는 경우 매우 중요합니다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" altLang="ko-KR" dirty="0"/>
              <a:t>Perturbation Sampling</a:t>
            </a:r>
            <a:r>
              <a:rPr lang="ko-KR" altLang="en-US" dirty="0"/>
              <a:t>도 샘플링을 연속적으로 만들어 </a:t>
            </a:r>
            <a:r>
              <a:rPr lang="ko-KR" altLang="en-US" dirty="0" err="1"/>
              <a:t>에일리어싱을</a:t>
            </a:r>
            <a:r>
              <a:rPr lang="ko-KR" altLang="en-US" dirty="0"/>
              <a:t> 줄이는 효과는 있지만</a:t>
            </a:r>
            <a:r>
              <a:rPr lang="en-US" altLang="ko-KR" dirty="0"/>
              <a:t>, </a:t>
            </a:r>
            <a:r>
              <a:rPr lang="en" altLang="ko-KR" dirty="0"/>
              <a:t>Stratified Sampling</a:t>
            </a:r>
            <a:r>
              <a:rPr lang="ko-KR" altLang="en-US" dirty="0"/>
              <a:t>만큼 체계적으로 전체 공간을 커버하고 분산을 줄이지는 못할 수 있습니다</a:t>
            </a:r>
            <a:r>
              <a:rPr lang="en-US" altLang="ko-KR" dirty="0"/>
              <a:t>. </a:t>
            </a:r>
            <a:r>
              <a:rPr lang="ko-KR" altLang="en-US" dirty="0"/>
              <a:t>특정 구간에 샘플이 아예 존재하지 않을 가능성도 </a:t>
            </a:r>
            <a:r>
              <a:rPr lang="en-US" altLang="ko-KR" dirty="0"/>
              <a:t>(</a:t>
            </a:r>
            <a:r>
              <a:rPr lang="ko-KR" altLang="en-US" dirty="0"/>
              <a:t>섭동의 결과로</a:t>
            </a:r>
            <a:r>
              <a:rPr lang="en-US" altLang="ko-KR" dirty="0"/>
              <a:t>) </a:t>
            </a:r>
            <a:r>
              <a:rPr lang="ko-KR" altLang="en-US" dirty="0"/>
              <a:t>배제할 수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초기 지점이 균일하다는 점은 </a:t>
            </a:r>
            <a:r>
              <a:rPr lang="en" altLang="ko-KR" dirty="0"/>
              <a:t>Perturbation Sampling</a:t>
            </a:r>
            <a:r>
              <a:rPr lang="ko-KR" altLang="en-US" dirty="0"/>
              <a:t>의 한 가지 특징이지만</a:t>
            </a:r>
            <a:r>
              <a:rPr lang="en-US" altLang="ko-KR" dirty="0"/>
              <a:t>, </a:t>
            </a:r>
            <a:r>
              <a:rPr lang="ko-KR" altLang="en-US" dirty="0"/>
              <a:t>샘플링 전략 전체를 평가할 때는 최종 샘플의 분포와 통계적 특성</a:t>
            </a:r>
            <a:r>
              <a:rPr lang="en-US" altLang="ko-KR" dirty="0"/>
              <a:t>(</a:t>
            </a:r>
            <a:r>
              <a:rPr lang="ko-KR" altLang="en-US" dirty="0"/>
              <a:t>특히 분산</a:t>
            </a:r>
            <a:r>
              <a:rPr lang="en-US" altLang="ko-KR" dirty="0"/>
              <a:t>)</a:t>
            </a:r>
            <a:r>
              <a:rPr lang="ko-KR" altLang="en-US" dirty="0"/>
              <a:t>을 고려해야 하며</a:t>
            </a:r>
            <a:r>
              <a:rPr lang="en-US" altLang="ko-KR" dirty="0"/>
              <a:t>, </a:t>
            </a:r>
            <a:r>
              <a:rPr lang="ko-KR" altLang="en-US" dirty="0"/>
              <a:t>이러한 측면에서 </a:t>
            </a:r>
            <a:r>
              <a:rPr lang="en" altLang="ko-KR" dirty="0"/>
              <a:t>Stratified Sampling</a:t>
            </a:r>
            <a:r>
              <a:rPr lang="ko-KR" altLang="en-US" dirty="0"/>
              <a:t>이 </a:t>
            </a:r>
            <a:r>
              <a:rPr lang="en" altLang="ko-KR" dirty="0" err="1"/>
              <a:t>NeRF</a:t>
            </a:r>
            <a:r>
              <a:rPr lang="ko-KR" altLang="en-US" dirty="0"/>
              <a:t>와 같은 작업에 더 적합한 경우가 많습니다</a:t>
            </a:r>
            <a:r>
              <a:rPr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141677-9463-3BB4-4AE6-BEBE4685D8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56662-A34E-40CE-9B54-4D120439D6F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269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2025. 5. 13.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2025. 5. 13.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2025. 5. 13.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2025. 5. 13.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2025. 5. 13.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2025. 5. 13.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2025. 5. 13.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2025. 5. 13.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2025. 5. 13.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2025. 5. 13.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2025. 5. 13.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2025. 5. 13.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Neural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radiance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field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 err="1">
                <a:latin typeface="Calibri"/>
                <a:ea typeface="Malgun Gothic"/>
                <a:cs typeface="Calibri"/>
              </a:rPr>
              <a:t>Tiny</a:t>
            </a:r>
            <a:r>
              <a:rPr lang="ko-KR" altLang="en-US" dirty="0">
                <a:latin typeface="Calibri"/>
                <a:ea typeface="Malgun Gothic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Malgun Gothic"/>
                <a:cs typeface="Calibri"/>
              </a:rPr>
              <a:t>nerf</a:t>
            </a:r>
            <a:r>
              <a:rPr lang="ko-KR" altLang="en-US" dirty="0">
                <a:latin typeface="Calibri"/>
                <a:ea typeface="Malgun Gothic"/>
                <a:cs typeface="Calibri"/>
              </a:rPr>
              <a:t>, </a:t>
            </a:r>
            <a:r>
              <a:rPr lang="ko-KR" altLang="en-US" dirty="0" err="1">
                <a:latin typeface="Calibri"/>
                <a:ea typeface="Malgun Gothic"/>
                <a:cs typeface="Calibri"/>
              </a:rPr>
              <a:t>keras</a:t>
            </a:r>
          </a:p>
          <a:p>
            <a:r>
              <a:rPr lang="ko-KR" altLang="en-US" dirty="0" err="1">
                <a:latin typeface="Calibri"/>
                <a:ea typeface="Malgun Gothic"/>
                <a:cs typeface="Calibri"/>
              </a:rPr>
              <a:t>Jihun</a:t>
            </a:r>
            <a:r>
              <a:rPr lang="ko-KR" altLang="en-US" dirty="0">
                <a:latin typeface="Calibri"/>
                <a:ea typeface="Malgun Gothic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Malgun Gothic"/>
                <a:cs typeface="Calibri"/>
              </a:rPr>
              <a:t>song</a:t>
            </a:r>
            <a:endParaRPr lang="ko-KR" altLang="en-US">
              <a:latin typeface="Calibri"/>
              <a:ea typeface="Malgun Gothic"/>
              <a:cs typeface="Calibri"/>
            </a:endParaRPr>
          </a:p>
          <a:p>
            <a:endParaRPr lang="ko-KR" altLang="en-US" dirty="0" err="1">
              <a:latin typeface="Malgun Gothic"/>
              <a:ea typeface="Malgun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BCC4-E627-CE1F-C80F-1D02BFE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ED582-2DBE-2E65-5AE5-604E8821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ea typeface="맑은 고딕"/>
                <a:cs typeface="Calibri"/>
              </a:rPr>
              <a:t>Summary</a:t>
            </a:r>
            <a:endParaRPr lang="ko-KR" altLang="en-US" dirty="0" err="1">
              <a:latin typeface="Calibri"/>
              <a:ea typeface="맑은 고딕"/>
              <a:cs typeface="Calibri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38C11B-00D7-02BE-E51F-C344E1D4948B}"/>
              </a:ext>
            </a:extLst>
          </p:cNvPr>
          <p:cNvGrpSpPr/>
          <p:nvPr/>
        </p:nvGrpSpPr>
        <p:grpSpPr>
          <a:xfrm>
            <a:off x="8315319" y="2941138"/>
            <a:ext cx="2984691" cy="2626259"/>
            <a:chOff x="6749024" y="1525856"/>
            <a:chExt cx="5067475" cy="4007414"/>
          </a:xfrm>
        </p:grpSpPr>
        <p:sp>
          <p:nvSpPr>
            <p:cNvPr id="3" name="Cloud">
              <a:extLst>
                <a:ext uri="{FF2B5EF4-FFF2-40B4-BE49-F238E27FC236}">
                  <a16:creationId xmlns:a16="http://schemas.microsoft.com/office/drawing/2014/main" id="{C4CDDB6C-9AC6-CE9B-E151-E3B2CF6AD4DA}"/>
                </a:ext>
              </a:extLst>
            </p:cNvPr>
            <p:cNvSpPr/>
            <p:nvPr/>
          </p:nvSpPr>
          <p:spPr>
            <a:xfrm>
              <a:off x="8219515" y="2357069"/>
              <a:ext cx="2282013" cy="1375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35021">
                  <a:srgbClr val="7FCCFF"/>
                </a:gs>
                <a:gs pos="100000">
                  <a:srgbClr val="0099FF"/>
                </a:gs>
              </a:gsLst>
              <a:path>
                <a:fillToRect l="69668" t="8463" r="30331" b="91536"/>
              </a:path>
            </a:gradFill>
            <a:ln w="381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" name="Line">
              <a:extLst>
                <a:ext uri="{FF2B5EF4-FFF2-40B4-BE49-F238E27FC236}">
                  <a16:creationId xmlns:a16="http://schemas.microsoft.com/office/drawing/2014/main" id="{8352464E-8525-111E-22EB-B47A200FC081}"/>
                </a:ext>
              </a:extLst>
            </p:cNvPr>
            <p:cNvSpPr/>
            <p:nvPr/>
          </p:nvSpPr>
          <p:spPr>
            <a:xfrm flipV="1">
              <a:off x="7415816" y="1920650"/>
              <a:ext cx="3438651" cy="2870060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6" name="Circle">
              <a:extLst>
                <a:ext uri="{FF2B5EF4-FFF2-40B4-BE49-F238E27FC236}">
                  <a16:creationId xmlns:a16="http://schemas.microsoft.com/office/drawing/2014/main" id="{45319C61-8277-F267-2C91-A169623DCCA6}"/>
                </a:ext>
              </a:extLst>
            </p:cNvPr>
            <p:cNvSpPr/>
            <p:nvPr/>
          </p:nvSpPr>
          <p:spPr>
            <a:xfrm>
              <a:off x="8920897" y="3444797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" name="3D volume">
              <a:extLst>
                <a:ext uri="{FF2B5EF4-FFF2-40B4-BE49-F238E27FC236}">
                  <a16:creationId xmlns:a16="http://schemas.microsoft.com/office/drawing/2014/main" id="{753D4201-F1E5-C7F7-0F55-957E2235DA77}"/>
                </a:ext>
              </a:extLst>
            </p:cNvPr>
            <p:cNvSpPr txBox="1"/>
            <p:nvPr/>
          </p:nvSpPr>
          <p:spPr>
            <a:xfrm>
              <a:off x="10439519" y="3626273"/>
              <a:ext cx="1376980" cy="395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algn="l" defTabSz="821531">
                <a:defRPr sz="4200" b="0"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pPr marL="0" marR="0" lvl="0" indent="0" algn="l" defTabSz="8215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Book"/>
                  <a:sym typeface="Avenir Book"/>
                </a:rPr>
                <a:t>3D volume</a:t>
              </a:r>
            </a:p>
          </p:txBody>
        </p:sp>
        <p:sp>
          <p:nvSpPr>
            <p:cNvPr id="8" name="Video">
              <a:extLst>
                <a:ext uri="{FF2B5EF4-FFF2-40B4-BE49-F238E27FC236}">
                  <a16:creationId xmlns:a16="http://schemas.microsoft.com/office/drawing/2014/main" id="{D70CAA8D-6B52-2C68-1500-239C42DC5095}"/>
                </a:ext>
              </a:extLst>
            </p:cNvPr>
            <p:cNvSpPr/>
            <p:nvPr/>
          </p:nvSpPr>
          <p:spPr>
            <a:xfrm rot="19232115">
              <a:off x="6749024" y="4840719"/>
              <a:ext cx="754117" cy="422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6" y="0"/>
                  </a:moveTo>
                  <a:cubicBezTo>
                    <a:pt x="623" y="0"/>
                    <a:pt x="0" y="1113"/>
                    <a:pt x="0" y="2475"/>
                  </a:cubicBezTo>
                  <a:lnTo>
                    <a:pt x="0" y="19125"/>
                  </a:lnTo>
                  <a:cubicBezTo>
                    <a:pt x="0" y="20487"/>
                    <a:pt x="623" y="21600"/>
                    <a:pt x="1386" y="21600"/>
                  </a:cubicBezTo>
                  <a:lnTo>
                    <a:pt x="15853" y="21600"/>
                  </a:lnTo>
                  <a:cubicBezTo>
                    <a:pt x="16616" y="21600"/>
                    <a:pt x="17239" y="20487"/>
                    <a:pt x="17239" y="19125"/>
                  </a:cubicBezTo>
                  <a:lnTo>
                    <a:pt x="17239" y="15008"/>
                  </a:lnTo>
                  <a:cubicBezTo>
                    <a:pt x="17501" y="15278"/>
                    <a:pt x="17778" y="15564"/>
                    <a:pt x="17979" y="15771"/>
                  </a:cubicBezTo>
                  <a:lnTo>
                    <a:pt x="21000" y="18884"/>
                  </a:lnTo>
                  <a:cubicBezTo>
                    <a:pt x="21330" y="19224"/>
                    <a:pt x="21600" y="18948"/>
                    <a:pt x="21600" y="18268"/>
                  </a:cubicBezTo>
                  <a:lnTo>
                    <a:pt x="21600" y="12039"/>
                  </a:lnTo>
                  <a:cubicBezTo>
                    <a:pt x="21600" y="11358"/>
                    <a:pt x="21600" y="10242"/>
                    <a:pt x="21600" y="9561"/>
                  </a:cubicBezTo>
                  <a:lnTo>
                    <a:pt x="21600" y="3332"/>
                  </a:lnTo>
                  <a:cubicBezTo>
                    <a:pt x="21600" y="2652"/>
                    <a:pt x="21330" y="2376"/>
                    <a:pt x="21000" y="2716"/>
                  </a:cubicBezTo>
                  <a:lnTo>
                    <a:pt x="17979" y="5829"/>
                  </a:lnTo>
                  <a:cubicBezTo>
                    <a:pt x="17778" y="6036"/>
                    <a:pt x="17500" y="6322"/>
                    <a:pt x="17239" y="6592"/>
                  </a:cubicBezTo>
                  <a:lnTo>
                    <a:pt x="17239" y="2475"/>
                  </a:lnTo>
                  <a:cubicBezTo>
                    <a:pt x="17239" y="1113"/>
                    <a:pt x="16616" y="0"/>
                    <a:pt x="15853" y="0"/>
                  </a:cubicBezTo>
                  <a:lnTo>
                    <a:pt x="1386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Equation">
                  <a:extLst>
                    <a:ext uri="{FF2B5EF4-FFF2-40B4-BE49-F238E27FC236}">
                      <a16:creationId xmlns:a16="http://schemas.microsoft.com/office/drawing/2014/main" id="{2D7F84F1-FBBC-D3F0-4519-A4823D5CC74D}"/>
                    </a:ext>
                  </a:extLst>
                </p:cNvPr>
                <p:cNvSpPr txBox="1"/>
                <p:nvPr/>
              </p:nvSpPr>
              <p:spPr>
                <a:xfrm>
                  <a:off x="7852821" y="3953855"/>
                  <a:ext cx="321755" cy="369332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Equation">
                  <a:extLst>
                    <a:ext uri="{FF2B5EF4-FFF2-40B4-BE49-F238E27FC236}">
                      <a16:creationId xmlns:a16="http://schemas.microsoft.com/office/drawing/2014/main" id="{2D7F84F1-FBBC-D3F0-4519-A4823D5CC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2821" y="3953855"/>
                  <a:ext cx="321755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53333" r="-66667" b="-75000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Equation">
                  <a:extLst>
                    <a:ext uri="{FF2B5EF4-FFF2-40B4-BE49-F238E27FC236}">
                      <a16:creationId xmlns:a16="http://schemas.microsoft.com/office/drawing/2014/main" id="{A57186E0-7CB6-C0B1-E0A7-F8E7022E1D2A}"/>
                    </a:ext>
                  </a:extLst>
                </p:cNvPr>
                <p:cNvSpPr txBox="1"/>
                <p:nvPr/>
              </p:nvSpPr>
              <p:spPr>
                <a:xfrm>
                  <a:off x="10278938" y="2575665"/>
                  <a:ext cx="397481" cy="392415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25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25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sz="25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0" sz="25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Equation">
                  <a:extLst>
                    <a:ext uri="{FF2B5EF4-FFF2-40B4-BE49-F238E27FC236}">
                      <a16:creationId xmlns:a16="http://schemas.microsoft.com/office/drawing/2014/main" id="{A57186E0-7CB6-C0B1-E0A7-F8E7022E1D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8938" y="2575665"/>
                  <a:ext cx="397481" cy="392415"/>
                </a:xfrm>
                <a:prstGeom prst="rect">
                  <a:avLst/>
                </a:prstGeom>
                <a:blipFill>
                  <a:blip r:embed="rId3"/>
                  <a:stretch>
                    <a:fillRect l="-40000" r="-55000" b="-68182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ircle">
              <a:extLst>
                <a:ext uri="{FF2B5EF4-FFF2-40B4-BE49-F238E27FC236}">
                  <a16:creationId xmlns:a16="http://schemas.microsoft.com/office/drawing/2014/main" id="{A50C1343-A7BD-CE21-7D43-803A1C2A34E5}"/>
                </a:ext>
              </a:extLst>
            </p:cNvPr>
            <p:cNvSpPr/>
            <p:nvPr/>
          </p:nvSpPr>
          <p:spPr>
            <a:xfrm>
              <a:off x="8037121" y="4188108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31EA8E1C-903B-B566-38DB-8522E2EB4EB6}"/>
                </a:ext>
              </a:extLst>
            </p:cNvPr>
            <p:cNvSpPr/>
            <p:nvPr/>
          </p:nvSpPr>
          <p:spPr>
            <a:xfrm>
              <a:off x="10195773" y="2390489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03063011-8861-D1D8-A2A1-6597C4B247C6}"/>
                </a:ext>
              </a:extLst>
            </p:cNvPr>
            <p:cNvSpPr/>
            <p:nvPr/>
          </p:nvSpPr>
          <p:spPr>
            <a:xfrm>
              <a:off x="8503631" y="3793258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397B99BD-9FC4-A36E-DA1D-8659F26E36C8}"/>
                </a:ext>
              </a:extLst>
            </p:cNvPr>
            <p:cNvSpPr/>
            <p:nvPr/>
          </p:nvSpPr>
          <p:spPr>
            <a:xfrm>
              <a:off x="9358385" y="3076648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" name="Circle">
              <a:extLst>
                <a:ext uri="{FF2B5EF4-FFF2-40B4-BE49-F238E27FC236}">
                  <a16:creationId xmlns:a16="http://schemas.microsoft.com/office/drawing/2014/main" id="{3BDDD4DC-FD25-4F4A-F27E-706CD3A7E04C}"/>
                </a:ext>
              </a:extLst>
            </p:cNvPr>
            <p:cNvSpPr/>
            <p:nvPr/>
          </p:nvSpPr>
          <p:spPr>
            <a:xfrm>
              <a:off x="9794446" y="2716660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" name="Camera">
              <a:extLst>
                <a:ext uri="{FF2B5EF4-FFF2-40B4-BE49-F238E27FC236}">
                  <a16:creationId xmlns:a16="http://schemas.microsoft.com/office/drawing/2014/main" id="{161F4F64-757D-BF88-0C82-FE973945FAB6}"/>
                </a:ext>
              </a:extLst>
            </p:cNvPr>
            <p:cNvSpPr txBox="1"/>
            <p:nvPr/>
          </p:nvSpPr>
          <p:spPr>
            <a:xfrm>
              <a:off x="7333397" y="5137969"/>
              <a:ext cx="1008289" cy="395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algn="l" defTabSz="821531">
                <a:defRPr sz="4200" b="0"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pPr marL="0" marR="0" lvl="0" indent="0" algn="l" defTabSz="8215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Book"/>
                  <a:sym typeface="Avenir Book"/>
                </a:rPr>
                <a:t>Camera</a:t>
              </a:r>
            </a:p>
          </p:txBody>
        </p:sp>
        <p:sp>
          <p:nvSpPr>
            <p:cNvPr id="17" name="Ray">
              <a:extLst>
                <a:ext uri="{FF2B5EF4-FFF2-40B4-BE49-F238E27FC236}">
                  <a16:creationId xmlns:a16="http://schemas.microsoft.com/office/drawing/2014/main" id="{1A727005-5F0B-E3C0-BE65-390340CE0FA7}"/>
                </a:ext>
              </a:extLst>
            </p:cNvPr>
            <p:cNvSpPr txBox="1"/>
            <p:nvPr/>
          </p:nvSpPr>
          <p:spPr>
            <a:xfrm>
              <a:off x="10869931" y="1525856"/>
              <a:ext cx="501740" cy="395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algn="l" defTabSz="821531">
                <a:defRPr sz="4200" b="0"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pPr marL="0" marR="0" lvl="0" indent="0" algn="l" defTabSz="8215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Book"/>
                  <a:sym typeface="Avenir Book"/>
                </a:rPr>
                <a:t>Ray</a:t>
              </a: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0A7ACBFC-9A28-1A42-EF11-1C7A43EBD7C4}"/>
                </a:ext>
              </a:extLst>
            </p:cNvPr>
            <p:cNvSpPr/>
            <p:nvPr/>
          </p:nvSpPr>
          <p:spPr>
            <a:xfrm flipV="1">
              <a:off x="8178243" y="3613407"/>
              <a:ext cx="897591" cy="773254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headEnd type="triangle" len="sm"/>
              <a:tailEnd type="triangle" len="sm"/>
            </a:ln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F6C92AA0-A680-747B-F203-C13ECD06C701}"/>
                </a:ext>
              </a:extLst>
            </p:cNvPr>
            <p:cNvSpPr/>
            <p:nvPr/>
          </p:nvSpPr>
          <p:spPr>
            <a:xfrm flipV="1">
              <a:off x="8883708" y="3021417"/>
              <a:ext cx="429047" cy="354468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headEnd type="triangle" len="sm"/>
              <a:tailEnd type="triangle" len="sm"/>
            </a:ln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Equation">
                  <a:extLst>
                    <a:ext uri="{FF2B5EF4-FFF2-40B4-BE49-F238E27FC236}">
                      <a16:creationId xmlns:a16="http://schemas.microsoft.com/office/drawing/2014/main" id="{772FF96F-D530-7F58-4C51-0AB432EAA479}"/>
                    </a:ext>
                  </a:extLst>
                </p:cNvPr>
                <p:cNvSpPr txBox="1"/>
                <p:nvPr/>
              </p:nvSpPr>
              <p:spPr>
                <a:xfrm>
                  <a:off x="10341123" y="2473264"/>
                  <a:ext cx="442750" cy="25391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0" sz="16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Equation">
                  <a:extLst>
                    <a:ext uri="{FF2B5EF4-FFF2-40B4-BE49-F238E27FC236}">
                      <a16:creationId xmlns:a16="http://schemas.microsoft.com/office/drawing/2014/main" id="{772FF96F-D530-7F58-4C51-0AB432EAA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1123" y="2473264"/>
                  <a:ext cx="442750" cy="253916"/>
                </a:xfrm>
                <a:prstGeom prst="rect">
                  <a:avLst/>
                </a:prstGeom>
                <a:blipFill>
                  <a:blip r:embed="rId4"/>
                  <a:stretch>
                    <a:fillRect l="-23810" r="-66667" b="-64286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Equation">
                  <a:extLst>
                    <a:ext uri="{FF2B5EF4-FFF2-40B4-BE49-F238E27FC236}">
                      <a16:creationId xmlns:a16="http://schemas.microsoft.com/office/drawing/2014/main" id="{FD58A43E-F41B-51F1-323E-3771672A68AD}"/>
                    </a:ext>
                  </a:extLst>
                </p:cNvPr>
                <p:cNvSpPr txBox="1"/>
                <p:nvPr/>
              </p:nvSpPr>
              <p:spPr>
                <a:xfrm>
                  <a:off x="7969345" y="3958428"/>
                  <a:ext cx="222048" cy="25391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sz="16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Equation">
                  <a:extLst>
                    <a:ext uri="{FF2B5EF4-FFF2-40B4-BE49-F238E27FC236}">
                      <a16:creationId xmlns:a16="http://schemas.microsoft.com/office/drawing/2014/main" id="{FD58A43E-F41B-51F1-323E-3771672A68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345" y="3958428"/>
                  <a:ext cx="222048" cy="253916"/>
                </a:xfrm>
                <a:prstGeom prst="rect">
                  <a:avLst/>
                </a:prstGeom>
                <a:blipFill>
                  <a:blip r:embed="rId5"/>
                  <a:stretch>
                    <a:fillRect l="-45455" r="-63636" b="-64286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Equation">
                  <a:extLst>
                    <a:ext uri="{FF2B5EF4-FFF2-40B4-BE49-F238E27FC236}">
                      <a16:creationId xmlns:a16="http://schemas.microsoft.com/office/drawing/2014/main" id="{D02E9016-4A80-14BC-90D2-866C16386055}"/>
                    </a:ext>
                  </a:extLst>
                </p:cNvPr>
                <p:cNvSpPr txBox="1"/>
                <p:nvPr/>
              </p:nvSpPr>
              <p:spPr>
                <a:xfrm>
                  <a:off x="8725087" y="3996369"/>
                  <a:ext cx="220573" cy="25391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0" sz="16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Equation">
                  <a:extLst>
                    <a:ext uri="{FF2B5EF4-FFF2-40B4-BE49-F238E27FC236}">
                      <a16:creationId xmlns:a16="http://schemas.microsoft.com/office/drawing/2014/main" id="{D02E9016-4A80-14BC-90D2-866C16386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5087" y="3996369"/>
                  <a:ext cx="220573" cy="253916"/>
                </a:xfrm>
                <a:prstGeom prst="rect">
                  <a:avLst/>
                </a:prstGeom>
                <a:blipFill>
                  <a:blip r:embed="rId6"/>
                  <a:stretch>
                    <a:fillRect l="-54545" r="-63636" b="-84615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Equation">
                  <a:extLst>
                    <a:ext uri="{FF2B5EF4-FFF2-40B4-BE49-F238E27FC236}">
                      <a16:creationId xmlns:a16="http://schemas.microsoft.com/office/drawing/2014/main" id="{9C52D98E-A745-320F-C387-6F7BE22C361A}"/>
                    </a:ext>
                  </a:extLst>
                </p:cNvPr>
                <p:cNvSpPr txBox="1"/>
                <p:nvPr/>
              </p:nvSpPr>
              <p:spPr>
                <a:xfrm>
                  <a:off x="8850989" y="2923462"/>
                  <a:ext cx="243272" cy="25391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𝛼</m:t>
                            </m:r>
                          </m:e>
                          <m:sub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0" sz="16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Equation">
                  <a:extLst>
                    <a:ext uri="{FF2B5EF4-FFF2-40B4-BE49-F238E27FC236}">
                      <a16:creationId xmlns:a16="http://schemas.microsoft.com/office/drawing/2014/main" id="{9C52D98E-A745-320F-C387-6F7BE22C3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0989" y="2923462"/>
                  <a:ext cx="243272" cy="253916"/>
                </a:xfrm>
                <a:prstGeom prst="rect">
                  <a:avLst/>
                </a:prstGeom>
                <a:blipFill>
                  <a:blip r:embed="rId7"/>
                  <a:stretch>
                    <a:fillRect l="-41667" r="-58333" b="-71429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Equation">
                  <a:extLst>
                    <a:ext uri="{FF2B5EF4-FFF2-40B4-BE49-F238E27FC236}">
                      <a16:creationId xmlns:a16="http://schemas.microsoft.com/office/drawing/2014/main" id="{9F64A08A-310F-9A85-38CE-673997ABE19F}"/>
                    </a:ext>
                  </a:extLst>
                </p:cNvPr>
                <p:cNvSpPr txBox="1"/>
                <p:nvPr/>
              </p:nvSpPr>
              <p:spPr>
                <a:xfrm>
                  <a:off x="9086572" y="3444330"/>
                  <a:ext cx="196913" cy="25391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0" sz="16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Equation">
                  <a:extLst>
                    <a:ext uri="{FF2B5EF4-FFF2-40B4-BE49-F238E27FC236}">
                      <a16:creationId xmlns:a16="http://schemas.microsoft.com/office/drawing/2014/main" id="{9F64A08A-310F-9A85-38CE-673997ABE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6572" y="3444330"/>
                  <a:ext cx="196913" cy="253916"/>
                </a:xfrm>
                <a:prstGeom prst="rect">
                  <a:avLst/>
                </a:prstGeom>
                <a:blipFill>
                  <a:blip r:embed="rId8"/>
                  <a:stretch>
                    <a:fillRect l="-60000" r="-60000" b="-71429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7" name="그림 26" descr="텍스트, 폰트, 화이트, 친필이(가) 표시된 사진&#10;&#10;자동 생성된 설명">
            <a:extLst>
              <a:ext uri="{FF2B5EF4-FFF2-40B4-BE49-F238E27FC236}">
                <a16:creationId xmlns:a16="http://schemas.microsoft.com/office/drawing/2014/main" id="{3451AEAE-DC44-472D-5C83-D5FE6E55ABF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09" y="1450358"/>
            <a:ext cx="9426066" cy="15660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B08527-E5B9-4302-D82B-471B8B6F1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46" y="3234923"/>
            <a:ext cx="7008679" cy="256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385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D5869-6FAA-6308-950B-655A026C2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1EDEE9BF-C121-537E-A5B0-F2FDF4FC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5" y="701221"/>
            <a:ext cx="7772400" cy="4942642"/>
          </a:xfrm>
          <a:prstGeom prst="rect">
            <a:avLst/>
          </a:prstGeom>
        </p:spPr>
      </p:pic>
      <p:pic>
        <p:nvPicPr>
          <p:cNvPr id="3" name="그림 2" descr="폰트, 상징, 라인, 화이트이(가) 표시된 사진&#10;&#10;자동 생성된 설명">
            <a:extLst>
              <a:ext uri="{FF2B5EF4-FFF2-40B4-BE49-F238E27FC236}">
                <a16:creationId xmlns:a16="http://schemas.microsoft.com/office/drawing/2014/main" id="{A1C44E82-2F8D-30BE-9F9E-EF8B47EE27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1087849"/>
            <a:ext cx="2526839" cy="547357"/>
          </a:xfrm>
          <a:prstGeom prst="rect">
            <a:avLst/>
          </a:prstGeom>
        </p:spPr>
      </p:pic>
      <p:pic>
        <p:nvPicPr>
          <p:cNvPr id="5" name="그림 4" descr="폰트, 서예, 텍스트, 화이트이(가) 표시된 사진&#10;&#10;자동 생성된 설명">
            <a:extLst>
              <a:ext uri="{FF2B5EF4-FFF2-40B4-BE49-F238E27FC236}">
                <a16:creationId xmlns:a16="http://schemas.microsoft.com/office/drawing/2014/main" id="{9127CF2F-670A-D66E-C52C-F039138EC5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30" y="2245797"/>
            <a:ext cx="3223536" cy="613655"/>
          </a:xfrm>
          <a:prstGeom prst="rect">
            <a:avLst/>
          </a:prstGeom>
        </p:spPr>
      </p:pic>
      <p:pic>
        <p:nvPicPr>
          <p:cNvPr id="7" name="그림 6" descr="폰트, 화이트, 도표, 그래픽이(가) 표시된 사진&#10;&#10;자동 생성된 설명">
            <a:extLst>
              <a:ext uri="{FF2B5EF4-FFF2-40B4-BE49-F238E27FC236}">
                <a16:creationId xmlns:a16="http://schemas.microsoft.com/office/drawing/2014/main" id="{912BD2B7-BBE7-4A39-4947-9CFD3C9938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30" y="3141475"/>
            <a:ext cx="3223536" cy="14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7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5AC21-1E0D-4613-13F2-1BC2A01F0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7AA190C9-0047-5865-0EA8-3947CC679CB6}"/>
              </a:ext>
            </a:extLst>
          </p:cNvPr>
          <p:cNvSpPr txBox="1">
            <a:spLocks/>
          </p:cNvSpPr>
          <p:nvPr/>
        </p:nvSpPr>
        <p:spPr>
          <a:xfrm>
            <a:off x="1524000" y="2950883"/>
            <a:ext cx="9144000" cy="9562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Calibri"/>
                <a:ea typeface="맑은 고딕"/>
                <a:cs typeface="Calibri"/>
              </a:rPr>
              <a:t>Dataset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696E71-1BC7-F334-CB7C-15AD57CA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5891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0EDC7-770A-5577-E115-8897AC327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8AAF682E-73F1-16A9-F9EB-F1C8589FF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6246"/>
            <a:ext cx="10515600" cy="173812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Implicit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Volume Rendering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50C18A-5F61-8472-AD49-247839C80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A331FD3-4EF3-4D02-64C1-351E5B50612B}"/>
              </a:ext>
            </a:extLst>
          </p:cNvPr>
          <p:cNvSpPr txBox="1">
            <a:spLocks/>
          </p:cNvSpPr>
          <p:nvPr/>
        </p:nvSpPr>
        <p:spPr>
          <a:xfrm>
            <a:off x="454410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Dataset 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7434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1055-B66D-D03B-5237-E8E59EE62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018A4E3-0095-4FAD-4EBD-68FCC379CA2A}"/>
              </a:ext>
            </a:extLst>
          </p:cNvPr>
          <p:cNvSpPr txBox="1">
            <a:spLocks/>
          </p:cNvSpPr>
          <p:nvPr/>
        </p:nvSpPr>
        <p:spPr>
          <a:xfrm>
            <a:off x="1524000" y="2969418"/>
            <a:ext cx="9144000" cy="919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Calibri"/>
                <a:ea typeface="맑은 고딕"/>
                <a:cs typeface="Calibri"/>
              </a:rPr>
              <a:t>Sampling Strategies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16B79-E402-1CD3-5E30-4B6816B9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925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2177E-6306-3FEF-1A6F-2321CD672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8800194-A959-BC95-0C5A-E036D90C3C11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Pertubation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and Stratified</a:t>
            </a:r>
            <a:br>
              <a:rPr lang="en-US" altLang="ko-KR" dirty="0">
                <a:latin typeface="Calibri"/>
                <a:ea typeface="맑은 고딕"/>
                <a:cs typeface="Calibri"/>
              </a:rPr>
            </a:br>
            <a:r>
              <a:rPr lang="en-US" altLang="ko-KR" dirty="0">
                <a:latin typeface="Calibri"/>
                <a:ea typeface="맑은 고딕"/>
                <a:cs typeface="Calibri"/>
              </a:rPr>
              <a:t>Sampling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16F165-A184-6452-D6BB-1051AD23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910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55EFC-B3D8-6A35-52AF-0D8494E85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DCCD6C-BE6A-B833-4F53-ED587FF5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F98C82-4932-E477-8620-58858ABD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176" y="1196366"/>
            <a:ext cx="7949648" cy="528638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37F56EA6-91AC-899F-F4EB-3120788A7A84}"/>
              </a:ext>
            </a:extLst>
          </p:cNvPr>
          <p:cNvSpPr txBox="1">
            <a:spLocks/>
          </p:cNvSpPr>
          <p:nvPr/>
        </p:nvSpPr>
        <p:spPr>
          <a:xfrm>
            <a:off x="454410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err="1">
                <a:latin typeface="Calibri"/>
                <a:ea typeface="맑은 고딕"/>
                <a:cs typeface="Calibri"/>
              </a:rPr>
              <a:t>Pertubation</a:t>
            </a:r>
            <a:r>
              <a:rPr lang="en-US" altLang="ko-KR" sz="3200" dirty="0">
                <a:latin typeface="Calibri"/>
                <a:ea typeface="맑은 고딕"/>
                <a:cs typeface="Calibri"/>
              </a:rPr>
              <a:t> and Stratified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3720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3527A-5E69-693F-377D-5857889B4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989A9-AC21-623A-27BD-7228AA19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11" name="그림 10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235CDF6-909B-4C8E-CDFF-C55FA8A24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2" y="1427193"/>
            <a:ext cx="8638304" cy="1561540"/>
          </a:xfrm>
          <a:prstGeom prst="rect">
            <a:avLst/>
          </a:prstGeom>
        </p:spPr>
      </p:pic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2DF0630F-B3B9-C0DD-A23B-69D90ACA19FF}"/>
              </a:ext>
            </a:extLst>
          </p:cNvPr>
          <p:cNvSpPr txBox="1">
            <a:spLocks/>
          </p:cNvSpPr>
          <p:nvPr/>
        </p:nvSpPr>
        <p:spPr>
          <a:xfrm>
            <a:off x="646322" y="3376440"/>
            <a:ext cx="10515600" cy="1738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Initial uniform points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Random Jitter/Offset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Continuous Sampling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B5206BDB-D38F-5884-357A-9DECC5D4F17E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err="1">
                <a:latin typeface="Calibri"/>
                <a:ea typeface="맑은 고딕"/>
                <a:cs typeface="Calibri"/>
              </a:rPr>
              <a:t>Pertubation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8747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9AA70-B2B1-B1B6-BD8D-0D3597D2B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0874FC27-35AE-015A-7845-BF199A133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22" y="4983347"/>
            <a:ext cx="10515600" cy="173812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Divide into Bins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One Sample per Bin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Variance Reduction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7CA0C5-D013-DF47-3261-238BDF8D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6" name="그림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FAFCA28-5D25-C88E-C6B6-C32D13A06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2" y="1322764"/>
            <a:ext cx="11131095" cy="3520784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2752894D-21FA-6747-D642-9BB51B1FDB7F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err="1">
                <a:latin typeface="Calibri"/>
                <a:ea typeface="맑은 고딕"/>
                <a:cs typeface="Calibri"/>
              </a:rPr>
              <a:t>Pertubation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5048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B540-2797-8986-93AF-13FAFE177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8BD2AC-9229-98A9-48CC-C393EE42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1502B77-62B3-90B4-C823-1F413F94A437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err="1">
                <a:latin typeface="Calibri"/>
                <a:ea typeface="맑은 고딕"/>
                <a:cs typeface="Calibri"/>
              </a:rPr>
              <a:t>Pertubation</a:t>
            </a:r>
            <a:r>
              <a:rPr lang="ko-KR" altLang="en-US" sz="3200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3200" dirty="0">
                <a:latin typeface="Calibri"/>
                <a:ea typeface="맑은 고딕"/>
                <a:cs typeface="Calibri"/>
              </a:rPr>
              <a:t>vs. Stratified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0CE8E7-75AA-C945-570E-5AF81D6F0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652" y="1579548"/>
            <a:ext cx="6916012" cy="619344"/>
          </a:xfrm>
          <a:prstGeom prst="rect">
            <a:avLst/>
          </a:prstGeom>
        </p:spPr>
      </p:pic>
      <p:pic>
        <p:nvPicPr>
          <p:cNvPr id="12" name="그림 11" descr="폰트, 친필, 텍스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322266-2A52-0CE0-EFEE-3341920B2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652" y="2992808"/>
            <a:ext cx="4714702" cy="1258264"/>
          </a:xfrm>
          <a:prstGeom prst="rect">
            <a:avLst/>
          </a:prstGeom>
        </p:spPr>
      </p:pic>
      <p:pic>
        <p:nvPicPr>
          <p:cNvPr id="16" name="그림 15" descr="텍스트, 폰트, 스크린샷, 대수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5CDFC81-5875-B897-2378-93D23BB6A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60" y="3846790"/>
            <a:ext cx="6594041" cy="2545606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712B7E-1828-D8AF-D79F-7ECFFE92D832}"/>
              </a:ext>
            </a:extLst>
          </p:cNvPr>
          <p:cNvCxnSpPr>
            <a:cxnSpLocks/>
          </p:cNvCxnSpPr>
          <p:nvPr/>
        </p:nvCxnSpPr>
        <p:spPr>
          <a:xfrm>
            <a:off x="4634599" y="2288832"/>
            <a:ext cx="0" cy="52840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내용 개체 틀 4">
            <a:extLst>
              <a:ext uri="{FF2B5EF4-FFF2-40B4-BE49-F238E27FC236}">
                <a16:creationId xmlns:a16="http://schemas.microsoft.com/office/drawing/2014/main" id="{F847BC35-AFB8-C2CC-E5E1-A9C4A93B0463}"/>
              </a:ext>
            </a:extLst>
          </p:cNvPr>
          <p:cNvSpPr txBox="1">
            <a:spLocks/>
          </p:cNvSpPr>
          <p:nvPr/>
        </p:nvSpPr>
        <p:spPr>
          <a:xfrm>
            <a:off x="646322" y="3249592"/>
            <a:ext cx="133533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 err="1">
                <a:latin typeface="Calibri" panose="020F0502020204030204" pitchFamily="34" charset="0"/>
                <a:cs typeface="Calibri" panose="020F0502020204030204" pitchFamily="34" charset="0"/>
              </a:rPr>
              <a:t>Pertubation</a:t>
            </a:r>
            <a:endParaRPr lang="en-US" altLang="ko-KR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내용 개체 틀 4">
            <a:extLst>
              <a:ext uri="{FF2B5EF4-FFF2-40B4-BE49-F238E27FC236}">
                <a16:creationId xmlns:a16="http://schemas.microsoft.com/office/drawing/2014/main" id="{F88141B3-FE2D-B46A-4D88-9F7AC2828CC7}"/>
              </a:ext>
            </a:extLst>
          </p:cNvPr>
          <p:cNvSpPr txBox="1">
            <a:spLocks/>
          </p:cNvSpPr>
          <p:nvPr/>
        </p:nvSpPr>
        <p:spPr>
          <a:xfrm>
            <a:off x="646322" y="1685662"/>
            <a:ext cx="109156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</a:p>
        </p:txBody>
      </p:sp>
    </p:spTree>
    <p:extLst>
      <p:ext uri="{BB962C8B-B14F-4D97-AF65-F5344CB8AC3E}">
        <p14:creationId xmlns:p14="http://schemas.microsoft.com/office/powerpoint/2010/main" val="124674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1AF87-9A32-5B23-77FB-BBC7D1E0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Calibri"/>
                <a:ea typeface="맑은 고딕"/>
                <a:cs typeface="Calibri"/>
              </a:rPr>
              <a:t>chapter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A368F7-AB62-FD4C-8879-26E344ADD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167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2400" dirty="0">
                <a:latin typeface="Calibri"/>
                <a:ea typeface="맑은 고딕"/>
                <a:cs typeface="Calibri"/>
              </a:rPr>
              <a:t>Overview of </a:t>
            </a:r>
            <a:r>
              <a:rPr lang="en-US" altLang="ko-KR" sz="2400" dirty="0" err="1">
                <a:latin typeface="Calibri"/>
                <a:ea typeface="맑은 고딕"/>
                <a:cs typeface="Calibri"/>
              </a:rPr>
              <a:t>NeRF</a:t>
            </a:r>
            <a:endParaRPr lang="en-US" altLang="ko-KR" sz="2400" dirty="0">
              <a:latin typeface="Calibri"/>
              <a:ea typeface="맑은 고딕"/>
              <a:cs typeface="Calibri"/>
            </a:endParaRPr>
          </a:p>
          <a:p>
            <a:r>
              <a:rPr lang="en-US" altLang="ko-KR" sz="2400" dirty="0">
                <a:latin typeface="Calibri"/>
                <a:ea typeface="맑은 고딕"/>
                <a:cs typeface="Calibri"/>
              </a:rPr>
              <a:t>Dataset</a:t>
            </a:r>
          </a:p>
          <a:p>
            <a:r>
              <a:rPr lang="en-US" altLang="ko-KR" sz="2400" dirty="0">
                <a:latin typeface="Calibri"/>
                <a:ea typeface="맑은 고딕"/>
                <a:cs typeface="Calibri"/>
              </a:rPr>
              <a:t>Sampling strategies</a:t>
            </a:r>
          </a:p>
          <a:p>
            <a:pPr lvl="1"/>
            <a:r>
              <a:rPr lang="en-US" altLang="ko-KR" sz="2000" dirty="0" err="1">
                <a:latin typeface="Calibri"/>
                <a:ea typeface="맑은 고딕"/>
                <a:cs typeface="Calibri"/>
              </a:rPr>
              <a:t>Pertubation</a:t>
            </a:r>
            <a:endParaRPr lang="en-US" altLang="ko-KR" sz="2000" dirty="0">
              <a:latin typeface="Calibri"/>
              <a:ea typeface="맑은 고딕"/>
              <a:cs typeface="Calibri"/>
            </a:endParaRPr>
          </a:p>
          <a:p>
            <a:pPr lvl="1"/>
            <a:r>
              <a:rPr lang="en-US" altLang="ko-KR" sz="2000" dirty="0">
                <a:latin typeface="Calibri"/>
                <a:ea typeface="맑은 고딕"/>
                <a:cs typeface="Calibri"/>
              </a:rPr>
              <a:t>Stratified</a:t>
            </a:r>
          </a:p>
          <a:p>
            <a:pPr lvl="1"/>
            <a:r>
              <a:rPr lang="en-US" altLang="ko-KR" sz="2000" dirty="0">
                <a:latin typeface="Calibri"/>
                <a:ea typeface="맑은 고딕"/>
                <a:cs typeface="Calibri"/>
              </a:rPr>
              <a:t>Hierarchical sampling</a:t>
            </a:r>
          </a:p>
          <a:p>
            <a:r>
              <a:rPr lang="en-US" altLang="ko-KR" sz="2400" dirty="0">
                <a:latin typeface="Calibri"/>
                <a:ea typeface="맑은 고딕"/>
                <a:cs typeface="Calibri"/>
              </a:rPr>
              <a:t>Neural network in </a:t>
            </a:r>
            <a:r>
              <a:rPr lang="en-US" altLang="ko-KR" sz="2400" dirty="0" err="1">
                <a:latin typeface="Calibri"/>
                <a:ea typeface="맑은 고딕"/>
                <a:cs typeface="Calibri"/>
              </a:rPr>
              <a:t>NeRF</a:t>
            </a:r>
            <a:endParaRPr lang="en-US" altLang="ko-KR" sz="2400" dirty="0">
              <a:latin typeface="Calibri"/>
              <a:ea typeface="맑은 고딕"/>
              <a:cs typeface="Calibri"/>
            </a:endParaRPr>
          </a:p>
          <a:p>
            <a:r>
              <a:rPr lang="en-US" altLang="ko-KR" sz="2400" dirty="0">
                <a:latin typeface="Calibri"/>
                <a:ea typeface="맑은 고딕"/>
                <a:cs typeface="Calibri"/>
              </a:rPr>
              <a:t>Twist</a:t>
            </a:r>
          </a:p>
        </p:txBody>
      </p:sp>
    </p:spTree>
    <p:extLst>
      <p:ext uri="{BB962C8B-B14F-4D97-AF65-F5344CB8AC3E}">
        <p14:creationId xmlns:p14="http://schemas.microsoft.com/office/powerpoint/2010/main" val="2841141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C340E-C167-FCEF-450A-A803F6A96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BF77F6F4-6CFC-9900-63FA-BC8F23752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0164" y="752925"/>
            <a:ext cx="2193583" cy="56983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Epoch = 100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10134A-34CB-A6A3-1260-D488FEF3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A8C184-6B4D-16D3-E980-BF2AD0864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783" y="1357754"/>
            <a:ext cx="7772400" cy="2242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7BDACE-A0B8-4847-D78C-B097DE63F077}"/>
              </a:ext>
            </a:extLst>
          </p:cNvPr>
          <p:cNvSpPr txBox="1"/>
          <p:nvPr/>
        </p:nvSpPr>
        <p:spPr>
          <a:xfrm>
            <a:off x="9795616" y="1935582"/>
            <a:ext cx="19381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24s 1s/step 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loss: 0.0042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23.8769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0.0046 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23.4464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CB6685-381A-A2BD-F0B2-3FBD00B2A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783" y="4114312"/>
            <a:ext cx="7772400" cy="22420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6ACC41-9B0A-3ABA-848A-4743D025E372}"/>
              </a:ext>
            </a:extLst>
          </p:cNvPr>
          <p:cNvSpPr txBox="1"/>
          <p:nvPr/>
        </p:nvSpPr>
        <p:spPr>
          <a:xfrm>
            <a:off x="9795616" y="4433674"/>
            <a:ext cx="21935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21s 1s/step </a:t>
            </a:r>
            <a:br>
              <a:rPr lang="en" altLang="ko-KR" dirty="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loss: 0.0042 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23.8609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0.0045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23.6501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D0D31B9B-9CB4-54C8-CB62-79A3F22154DA}"/>
              </a:ext>
            </a:extLst>
          </p:cNvPr>
          <p:cNvSpPr txBox="1">
            <a:spLocks/>
          </p:cNvSpPr>
          <p:nvPr/>
        </p:nvSpPr>
        <p:spPr>
          <a:xfrm>
            <a:off x="399812" y="4960238"/>
            <a:ext cx="133533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Pertubation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0B14D63A-70F4-0448-42E0-CB33CF4FC6A3}"/>
              </a:ext>
            </a:extLst>
          </p:cNvPr>
          <p:cNvSpPr txBox="1">
            <a:spLocks/>
          </p:cNvSpPr>
          <p:nvPr/>
        </p:nvSpPr>
        <p:spPr>
          <a:xfrm>
            <a:off x="521697" y="2266673"/>
            <a:ext cx="109156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A3844BD-BB10-47C8-9CBE-472677464ECE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err="1">
                <a:latin typeface="Calibri"/>
                <a:ea typeface="맑은 고딕"/>
                <a:cs typeface="Calibri"/>
              </a:rPr>
              <a:t>Pertubation</a:t>
            </a:r>
            <a:r>
              <a:rPr lang="en-US" altLang="ko-KR" sz="3200" dirty="0">
                <a:latin typeface="Calibri"/>
                <a:ea typeface="맑은 고딕"/>
                <a:cs typeface="Calibri"/>
              </a:rPr>
              <a:t> vs. Stratified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8553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D3014-0FD1-9677-2D96-3E914AF81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36B13D5B-C4DC-0E14-7FC8-2E677C3A4901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Calibri"/>
                <a:ea typeface="맑은 고딕"/>
                <a:cs typeface="Calibri"/>
              </a:rPr>
              <a:t>Hierarchical Volume Sampling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0EAB82-772F-7F98-B023-CBADE9D4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909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A1CB6-1768-6BCF-9C40-37031EA5E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02D6D8-2487-0CB8-A7F6-FBF176D4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333D2C-284B-57D8-B3E6-D2A1ECFF5A33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Hierarchical Volume Sampling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D5A675F6-7B18-45B5-32D1-AA8679E8E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22" y="1422401"/>
            <a:ext cx="10515600" cy="2585324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Coarse network</a:t>
            </a:r>
          </a:p>
          <a:p>
            <a:pPr lvl="1"/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sampling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Fine network</a:t>
            </a:r>
          </a:p>
          <a:p>
            <a:pPr lvl="1"/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PDF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and Inverse transform sampling 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 descr="텍스트, 폰트, 화이트, 서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EDAC754-4680-A8F3-72B4-BE6DB33D3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10" y="1129690"/>
            <a:ext cx="6324600" cy="1155700"/>
          </a:xfrm>
          <a:prstGeom prst="rect">
            <a:avLst/>
          </a:prstGeom>
        </p:spPr>
      </p:pic>
      <p:pic>
        <p:nvPicPr>
          <p:cNvPr id="9" name="그림 8" descr="폰트, 텍스트, 화이트, 친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F2AFC53-C667-26DE-D08E-86A1114AA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2407834"/>
            <a:ext cx="3759200" cy="977900"/>
          </a:xfrm>
          <a:prstGeom prst="rect">
            <a:avLst/>
          </a:prstGeom>
        </p:spPr>
      </p:pic>
      <p:pic>
        <p:nvPicPr>
          <p:cNvPr id="12" name="그림 11" descr="폰트, 텍스트, 친필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48F0793-3706-512C-1530-5CA5891F9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011" y="3435552"/>
            <a:ext cx="4305300" cy="1257300"/>
          </a:xfrm>
          <a:prstGeom prst="rect">
            <a:avLst/>
          </a:prstGeom>
        </p:spPr>
      </p:pic>
      <p:pic>
        <p:nvPicPr>
          <p:cNvPr id="16" name="그림 15" descr="폰트, 텍스트, 친필, 서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4AEC1F-D274-F2A3-B9FF-D0791DC1F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4882436"/>
            <a:ext cx="5880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35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6DD64-1DD0-4A5E-F328-838B9707E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716BBE-7352-BB52-A25B-FE2BF87C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AE1601-1AE9-2C53-D2BB-124FAA267F71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Coarse network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06ED4577-80F9-6497-432C-46E2E6094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22" y="3443152"/>
            <a:ext cx="10515600" cy="3040375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Coarse network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Initial Pass: </a:t>
            </a:r>
            <a:r>
              <a:rPr lang="en" altLang="ko-KR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​ Coarse Samples 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Method: </a:t>
            </a:r>
            <a:r>
              <a:rPr lang="en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Sampling </a:t>
            </a:r>
          </a:p>
          <a:p>
            <a:pPr lvl="1"/>
            <a:r>
              <a:rPr lang="en" altLang="ko-KR" sz="2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C^c</a:t>
            </a:r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​(r): </a:t>
            </a:r>
            <a:r>
              <a:rPr lang="en" altLang="ko-KR" sz="2000" i="1" u="sng" dirty="0">
                <a:latin typeface="Calibri" panose="020F0502020204030204" pitchFamily="34" charset="0"/>
                <a:cs typeface="Calibri" panose="020F0502020204030204" pitchFamily="34" charset="0"/>
              </a:rPr>
              <a:t>Not for </a:t>
            </a:r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Final Image 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Output Guides Fine Sampling (Efficient Discretization)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 descr="텍스트, 폰트, 화이트, 서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6674E30-B646-45D3-8EE9-85E05EBA7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994" y="1754728"/>
            <a:ext cx="6876012" cy="12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89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154AC-03F9-B162-3BD1-032480851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D6E1B-9929-7AF9-C3A7-B4F16234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BF32AA-8D6A-3E62-B007-94CACD63F4C6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Fine network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8387561-49F1-F528-43EA-5C0970C7B2DC}"/>
              </a:ext>
            </a:extLst>
          </p:cNvPr>
          <p:cNvSpPr txBox="1">
            <a:spLocks/>
          </p:cNvSpPr>
          <p:nvPr/>
        </p:nvSpPr>
        <p:spPr>
          <a:xfrm>
            <a:off x="646322" y="4497859"/>
            <a:ext cx="10515600" cy="1985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Fine network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Refined Pass: </a:t>
            </a:r>
            <a:r>
              <a:rPr lang="en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​ Fine Samples 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Guided by Coarse Network's Weights (</a:t>
            </a:r>
            <a:r>
              <a:rPr lang="en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</a:t>
            </a:r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​) 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Method: Inverse Transform Sampling from </a:t>
            </a:r>
            <a:r>
              <a:rPr lang="en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PDF</a:t>
            </a:r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Focuses Samples on Important Regions (High </a:t>
            </a:r>
            <a:r>
              <a:rPr lang="en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Opacity</a:t>
            </a:r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 descr="폰트, 텍스트, 친필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DFB1505-3989-CB3F-38F8-1A83C6D18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407249"/>
            <a:ext cx="3644900" cy="1041400"/>
          </a:xfrm>
          <a:prstGeom prst="rect">
            <a:avLst/>
          </a:prstGeom>
        </p:spPr>
      </p:pic>
      <p:pic>
        <p:nvPicPr>
          <p:cNvPr id="10" name="그림 9" descr="텍스트, 폰트, 친필, 서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62132B0-B869-A7E9-8C09-167F72587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3660"/>
            <a:ext cx="4102100" cy="1295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ACDFA-8EDB-E1CF-F60C-DDDB71EAC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016" y="2955230"/>
            <a:ext cx="7858211" cy="95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75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F60FF-E6C5-D21D-24E2-C9E165EC0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2B40BE-C83D-6598-83B8-A9EC517EC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4A51DD-0CB6-22A2-A898-CD52FF3BC5A1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Inverse Transform Sampling 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9" name="그림 8" descr="폰트, 텍스트, 친필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4349714-6790-040E-441E-43B7D0180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407249"/>
            <a:ext cx="3644900" cy="1041400"/>
          </a:xfrm>
          <a:prstGeom prst="rect">
            <a:avLst/>
          </a:prstGeom>
        </p:spPr>
      </p:pic>
      <p:pic>
        <p:nvPicPr>
          <p:cNvPr id="10" name="그림 9" descr="텍스트, 폰트, 친필, 서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BCCCB5-4F90-1F43-0FB4-849A30B9E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3660"/>
            <a:ext cx="4102100" cy="1295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B8E143-2D4F-5EA3-2DFB-7C60FFB27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989" y="2753545"/>
            <a:ext cx="7858211" cy="244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047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F996B-704D-631C-00ED-81891A8CD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D50C0A-8862-2AFE-189B-81EE8A11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EB6D2A14-D9D9-91DD-45F0-B98141D08273}"/>
              </a:ext>
            </a:extLst>
          </p:cNvPr>
          <p:cNvSpPr txBox="1">
            <a:spLocks/>
          </p:cNvSpPr>
          <p:nvPr/>
        </p:nvSpPr>
        <p:spPr>
          <a:xfrm>
            <a:off x="5555463" y="2499315"/>
            <a:ext cx="6501440" cy="1985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First pass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Coarse pass 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Nc Samples</a:t>
            </a:r>
          </a:p>
          <a:p>
            <a:pPr lvl="2"/>
            <a:r>
              <a:rPr lang="en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Uniform Spreading for Overview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제목 1">
            <a:extLst>
              <a:ext uri="{FF2B5EF4-FFF2-40B4-BE49-F238E27FC236}">
                <a16:creationId xmlns:a16="http://schemas.microsoft.com/office/drawing/2014/main" id="{894C8541-D3DD-E3E0-4863-C74CE3A3C5DD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Coarse Pass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2F32289-5CAF-F227-D43D-0BE529B13A83}"/>
              </a:ext>
            </a:extLst>
          </p:cNvPr>
          <p:cNvGrpSpPr/>
          <p:nvPr/>
        </p:nvGrpSpPr>
        <p:grpSpPr>
          <a:xfrm>
            <a:off x="646322" y="1073375"/>
            <a:ext cx="4516451" cy="3946428"/>
            <a:chOff x="3808455" y="1893937"/>
            <a:chExt cx="4516451" cy="3946428"/>
          </a:xfrm>
        </p:grpSpPr>
        <p:sp>
          <p:nvSpPr>
            <p:cNvPr id="85" name="Cloud">
              <a:extLst>
                <a:ext uri="{FF2B5EF4-FFF2-40B4-BE49-F238E27FC236}">
                  <a16:creationId xmlns:a16="http://schemas.microsoft.com/office/drawing/2014/main" id="{F2BE4798-3424-EA43-3367-B7E9ECAFA00D}"/>
                </a:ext>
              </a:extLst>
            </p:cNvPr>
            <p:cNvSpPr/>
            <p:nvPr/>
          </p:nvSpPr>
          <p:spPr>
            <a:xfrm>
              <a:off x="5278946" y="2686677"/>
              <a:ext cx="2282014" cy="1375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35021">
                  <a:srgbClr val="7FCCFF"/>
                </a:gs>
                <a:gs pos="100000">
                  <a:srgbClr val="0099FF"/>
                </a:gs>
              </a:gsLst>
              <a:path>
                <a:fillToRect l="69668" t="8463" r="30331" b="91536"/>
              </a:path>
            </a:gradFill>
            <a:ln w="381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86" name="Line">
              <a:extLst>
                <a:ext uri="{FF2B5EF4-FFF2-40B4-BE49-F238E27FC236}">
                  <a16:creationId xmlns:a16="http://schemas.microsoft.com/office/drawing/2014/main" id="{482367DA-3C47-6D8E-8EE8-8DCA4E76D56C}"/>
                </a:ext>
              </a:extLst>
            </p:cNvPr>
            <p:cNvSpPr/>
            <p:nvPr/>
          </p:nvSpPr>
          <p:spPr>
            <a:xfrm flipV="1">
              <a:off x="4475248" y="2250259"/>
              <a:ext cx="3438650" cy="2870060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87" name="Circle">
              <a:extLst>
                <a:ext uri="{FF2B5EF4-FFF2-40B4-BE49-F238E27FC236}">
                  <a16:creationId xmlns:a16="http://schemas.microsoft.com/office/drawing/2014/main" id="{15ADB4C7-40F5-9D5F-023B-B7E3D5FD1787}"/>
                </a:ext>
              </a:extLst>
            </p:cNvPr>
            <p:cNvSpPr/>
            <p:nvPr/>
          </p:nvSpPr>
          <p:spPr>
            <a:xfrm>
              <a:off x="5980329" y="3774406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88" name="3D volume">
              <a:extLst>
                <a:ext uri="{FF2B5EF4-FFF2-40B4-BE49-F238E27FC236}">
                  <a16:creationId xmlns:a16="http://schemas.microsoft.com/office/drawing/2014/main" id="{CA1706B8-C276-659F-D752-67DBD0D0A927}"/>
                </a:ext>
              </a:extLst>
            </p:cNvPr>
            <p:cNvSpPr txBox="1"/>
            <p:nvPr/>
          </p:nvSpPr>
          <p:spPr>
            <a:xfrm>
              <a:off x="7355409" y="3994354"/>
              <a:ext cx="969497" cy="3183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defTabSz="821531">
                <a:defRPr sz="3200" b="0"/>
              </a:lvl1pPr>
            </a:lstStyle>
            <a:p>
              <a:r>
                <a:rPr sz="1600"/>
                <a:t>3D volume</a:t>
              </a:r>
            </a:p>
          </p:txBody>
        </p:sp>
        <p:sp>
          <p:nvSpPr>
            <p:cNvPr id="89" name="Video">
              <a:extLst>
                <a:ext uri="{FF2B5EF4-FFF2-40B4-BE49-F238E27FC236}">
                  <a16:creationId xmlns:a16="http://schemas.microsoft.com/office/drawing/2014/main" id="{536F656C-54D7-D2E3-F8D9-E42FF8D4A30C}"/>
                </a:ext>
              </a:extLst>
            </p:cNvPr>
            <p:cNvSpPr/>
            <p:nvPr/>
          </p:nvSpPr>
          <p:spPr>
            <a:xfrm rot="19232115">
              <a:off x="3808455" y="5170328"/>
              <a:ext cx="754117" cy="422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6" y="0"/>
                  </a:moveTo>
                  <a:cubicBezTo>
                    <a:pt x="623" y="0"/>
                    <a:pt x="0" y="1113"/>
                    <a:pt x="0" y="2475"/>
                  </a:cubicBezTo>
                  <a:lnTo>
                    <a:pt x="0" y="19125"/>
                  </a:lnTo>
                  <a:cubicBezTo>
                    <a:pt x="0" y="20487"/>
                    <a:pt x="623" y="21600"/>
                    <a:pt x="1386" y="21600"/>
                  </a:cubicBezTo>
                  <a:lnTo>
                    <a:pt x="15853" y="21600"/>
                  </a:lnTo>
                  <a:cubicBezTo>
                    <a:pt x="16616" y="21600"/>
                    <a:pt x="17239" y="20487"/>
                    <a:pt x="17239" y="19125"/>
                  </a:cubicBezTo>
                  <a:lnTo>
                    <a:pt x="17239" y="15008"/>
                  </a:lnTo>
                  <a:cubicBezTo>
                    <a:pt x="17501" y="15278"/>
                    <a:pt x="17778" y="15564"/>
                    <a:pt x="17979" y="15771"/>
                  </a:cubicBezTo>
                  <a:lnTo>
                    <a:pt x="21000" y="18884"/>
                  </a:lnTo>
                  <a:cubicBezTo>
                    <a:pt x="21330" y="19224"/>
                    <a:pt x="21600" y="18948"/>
                    <a:pt x="21600" y="18268"/>
                  </a:cubicBezTo>
                  <a:lnTo>
                    <a:pt x="21600" y="12039"/>
                  </a:lnTo>
                  <a:cubicBezTo>
                    <a:pt x="21600" y="11358"/>
                    <a:pt x="21600" y="10242"/>
                    <a:pt x="21600" y="9561"/>
                  </a:cubicBezTo>
                  <a:lnTo>
                    <a:pt x="21600" y="3332"/>
                  </a:lnTo>
                  <a:cubicBezTo>
                    <a:pt x="21600" y="2652"/>
                    <a:pt x="21330" y="2376"/>
                    <a:pt x="21000" y="2716"/>
                  </a:cubicBezTo>
                  <a:lnTo>
                    <a:pt x="17979" y="5829"/>
                  </a:lnTo>
                  <a:cubicBezTo>
                    <a:pt x="17778" y="6036"/>
                    <a:pt x="17500" y="6322"/>
                    <a:pt x="17239" y="6592"/>
                  </a:cubicBezTo>
                  <a:lnTo>
                    <a:pt x="17239" y="2475"/>
                  </a:lnTo>
                  <a:cubicBezTo>
                    <a:pt x="17239" y="1113"/>
                    <a:pt x="16616" y="0"/>
                    <a:pt x="15853" y="0"/>
                  </a:cubicBezTo>
                  <a:lnTo>
                    <a:pt x="1386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Equation">
                  <a:extLst>
                    <a:ext uri="{FF2B5EF4-FFF2-40B4-BE49-F238E27FC236}">
                      <a16:creationId xmlns:a16="http://schemas.microsoft.com/office/drawing/2014/main" id="{70CC6C55-603F-17D5-E1F6-5D94807F0DBE}"/>
                    </a:ext>
                  </a:extLst>
                </p:cNvPr>
                <p:cNvSpPr txBox="1"/>
                <p:nvPr/>
              </p:nvSpPr>
              <p:spPr>
                <a:xfrm>
                  <a:off x="7338370" y="2905274"/>
                  <a:ext cx="397481" cy="392415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457200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25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5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sz="25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sz="2550"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Equation">
                  <a:extLst>
                    <a:ext uri="{FF2B5EF4-FFF2-40B4-BE49-F238E27FC236}">
                      <a16:creationId xmlns:a16="http://schemas.microsoft.com/office/drawing/2014/main" id="{70CC6C55-603F-17D5-E1F6-5D94807F0D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8370" y="2905274"/>
                  <a:ext cx="397481" cy="392415"/>
                </a:xfrm>
                <a:prstGeom prst="rect">
                  <a:avLst/>
                </a:prstGeom>
                <a:blipFill>
                  <a:blip r:embed="rId3"/>
                  <a:stretch>
                    <a:fillRect l="-12500" r="-6250" b="-19355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Circle">
              <a:extLst>
                <a:ext uri="{FF2B5EF4-FFF2-40B4-BE49-F238E27FC236}">
                  <a16:creationId xmlns:a16="http://schemas.microsoft.com/office/drawing/2014/main" id="{64965A62-CFAA-671A-BB36-972C4763C225}"/>
                </a:ext>
              </a:extLst>
            </p:cNvPr>
            <p:cNvSpPr/>
            <p:nvPr/>
          </p:nvSpPr>
          <p:spPr>
            <a:xfrm>
              <a:off x="5096552" y="4517716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92" name="Circle">
              <a:extLst>
                <a:ext uri="{FF2B5EF4-FFF2-40B4-BE49-F238E27FC236}">
                  <a16:creationId xmlns:a16="http://schemas.microsoft.com/office/drawing/2014/main" id="{3FC9A1CF-B8DC-65C3-E824-A8BDC3C6EB84}"/>
                </a:ext>
              </a:extLst>
            </p:cNvPr>
            <p:cNvSpPr/>
            <p:nvPr/>
          </p:nvSpPr>
          <p:spPr>
            <a:xfrm>
              <a:off x="7255204" y="2720098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93" name="Circle">
              <a:extLst>
                <a:ext uri="{FF2B5EF4-FFF2-40B4-BE49-F238E27FC236}">
                  <a16:creationId xmlns:a16="http://schemas.microsoft.com/office/drawing/2014/main" id="{5B51A796-2B1B-A056-98CA-2508127147A1}"/>
                </a:ext>
              </a:extLst>
            </p:cNvPr>
            <p:cNvSpPr/>
            <p:nvPr/>
          </p:nvSpPr>
          <p:spPr>
            <a:xfrm>
              <a:off x="5563063" y="4122867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94" name="Circle">
              <a:extLst>
                <a:ext uri="{FF2B5EF4-FFF2-40B4-BE49-F238E27FC236}">
                  <a16:creationId xmlns:a16="http://schemas.microsoft.com/office/drawing/2014/main" id="{1D1137DD-4D07-407E-E7C8-AC7054DFE989}"/>
                </a:ext>
              </a:extLst>
            </p:cNvPr>
            <p:cNvSpPr/>
            <p:nvPr/>
          </p:nvSpPr>
          <p:spPr>
            <a:xfrm>
              <a:off x="6417817" y="3406257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95" name="Circle">
              <a:extLst>
                <a:ext uri="{FF2B5EF4-FFF2-40B4-BE49-F238E27FC236}">
                  <a16:creationId xmlns:a16="http://schemas.microsoft.com/office/drawing/2014/main" id="{3E19FF99-D3E2-725F-024B-84B3B453C7F3}"/>
                </a:ext>
              </a:extLst>
            </p:cNvPr>
            <p:cNvSpPr/>
            <p:nvPr/>
          </p:nvSpPr>
          <p:spPr>
            <a:xfrm>
              <a:off x="6853877" y="3046269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96" name="Camera">
              <a:extLst>
                <a:ext uri="{FF2B5EF4-FFF2-40B4-BE49-F238E27FC236}">
                  <a16:creationId xmlns:a16="http://schemas.microsoft.com/office/drawing/2014/main" id="{0432EC29-B170-771C-6A00-35720BD11505}"/>
                </a:ext>
              </a:extLst>
            </p:cNvPr>
            <p:cNvSpPr txBox="1"/>
            <p:nvPr/>
          </p:nvSpPr>
          <p:spPr>
            <a:xfrm>
              <a:off x="4315567" y="5522008"/>
              <a:ext cx="710708" cy="3183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defTabSz="821531">
                <a:defRPr sz="3200" b="0"/>
              </a:lvl1pPr>
            </a:lstStyle>
            <a:p>
              <a:r>
                <a:rPr sz="1600"/>
                <a:t>Camera</a:t>
              </a:r>
            </a:p>
          </p:txBody>
        </p:sp>
        <p:sp>
          <p:nvSpPr>
            <p:cNvPr id="97" name="Ray">
              <a:extLst>
                <a:ext uri="{FF2B5EF4-FFF2-40B4-BE49-F238E27FC236}">
                  <a16:creationId xmlns:a16="http://schemas.microsoft.com/office/drawing/2014/main" id="{4A7C6DB1-B510-D774-96A4-DDD991C22B0A}"/>
                </a:ext>
              </a:extLst>
            </p:cNvPr>
            <p:cNvSpPr txBox="1"/>
            <p:nvPr/>
          </p:nvSpPr>
          <p:spPr>
            <a:xfrm>
              <a:off x="7715514" y="1893937"/>
              <a:ext cx="371320" cy="3183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defTabSz="821531">
                <a:defRPr sz="3200" b="0"/>
              </a:lvl1pPr>
            </a:lstStyle>
            <a:p>
              <a:r>
                <a:rPr sz="1600"/>
                <a:t>Ray</a:t>
              </a:r>
            </a:p>
          </p:txBody>
        </p:sp>
        <p:sp>
          <p:nvSpPr>
            <p:cNvPr id="98" name="Line">
              <a:extLst>
                <a:ext uri="{FF2B5EF4-FFF2-40B4-BE49-F238E27FC236}">
                  <a16:creationId xmlns:a16="http://schemas.microsoft.com/office/drawing/2014/main" id="{FC353918-69C0-73C5-E98F-FCE854BBB6E2}"/>
                </a:ext>
              </a:extLst>
            </p:cNvPr>
            <p:cNvSpPr/>
            <p:nvPr/>
          </p:nvSpPr>
          <p:spPr>
            <a:xfrm rot="19335591">
              <a:off x="4407998" y="2540394"/>
              <a:ext cx="2805100" cy="118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5" extrusionOk="0">
                  <a:moveTo>
                    <a:pt x="0" y="20687"/>
                  </a:moveTo>
                  <a:cubicBezTo>
                    <a:pt x="1022" y="21257"/>
                    <a:pt x="2103" y="20747"/>
                    <a:pt x="2941" y="19291"/>
                  </a:cubicBezTo>
                  <a:cubicBezTo>
                    <a:pt x="3876" y="17668"/>
                    <a:pt x="4386" y="15103"/>
                    <a:pt x="4796" y="12519"/>
                  </a:cubicBezTo>
                  <a:cubicBezTo>
                    <a:pt x="5198" y="9986"/>
                    <a:pt x="5528" y="7334"/>
                    <a:pt x="5553" y="4503"/>
                  </a:cubicBezTo>
                  <a:cubicBezTo>
                    <a:pt x="5575" y="2090"/>
                    <a:pt x="5887" y="-343"/>
                    <a:pt x="6692" y="41"/>
                  </a:cubicBezTo>
                  <a:cubicBezTo>
                    <a:pt x="7183" y="274"/>
                    <a:pt x="7345" y="1560"/>
                    <a:pt x="7432" y="2754"/>
                  </a:cubicBezTo>
                  <a:cubicBezTo>
                    <a:pt x="7841" y="8379"/>
                    <a:pt x="8302" y="14366"/>
                    <a:pt x="10282" y="17719"/>
                  </a:cubicBezTo>
                  <a:cubicBezTo>
                    <a:pt x="11301" y="19443"/>
                    <a:pt x="12451" y="19984"/>
                    <a:pt x="13591" y="20168"/>
                  </a:cubicBezTo>
                  <a:cubicBezTo>
                    <a:pt x="14940" y="20386"/>
                    <a:pt x="16299" y="20277"/>
                    <a:pt x="17650" y="20084"/>
                  </a:cubicBezTo>
                  <a:cubicBezTo>
                    <a:pt x="18969" y="19896"/>
                    <a:pt x="20282" y="19575"/>
                    <a:pt x="21600" y="19578"/>
                  </a:cubicBezTo>
                </a:path>
              </a:pathLst>
            </a:custGeom>
            <a:ln w="50800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170505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275E7-A36E-8E44-AD81-962E439D6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BBFB60-7487-CF33-F95B-B4995497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489AF165-8172-1B07-4952-82FB6A15D6ED}"/>
              </a:ext>
            </a:extLst>
          </p:cNvPr>
          <p:cNvSpPr txBox="1">
            <a:spLocks/>
          </p:cNvSpPr>
          <p:nvPr/>
        </p:nvSpPr>
        <p:spPr>
          <a:xfrm>
            <a:off x="4143871" y="4153331"/>
            <a:ext cx="6501440" cy="1985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Overall Pass (first and second)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Two-Pass Strategy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Coarse Samples – Uniform spreading</a:t>
            </a:r>
          </a:p>
          <a:p>
            <a:pPr lvl="2"/>
            <a:r>
              <a:rPr lang="en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stratified </a:t>
            </a:r>
          </a:p>
          <a:p>
            <a:pPr lvl="1"/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Fine Samples – Concentrated in Important Regions</a:t>
            </a: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1BF3EEC-2ABC-9729-2D88-161414FC7C92}"/>
              </a:ext>
            </a:extLst>
          </p:cNvPr>
          <p:cNvGrpSpPr/>
          <p:nvPr/>
        </p:nvGrpSpPr>
        <p:grpSpPr>
          <a:xfrm>
            <a:off x="646322" y="1080393"/>
            <a:ext cx="8958189" cy="3946428"/>
            <a:chOff x="2918765" y="876876"/>
            <a:chExt cx="8958189" cy="3946428"/>
          </a:xfrm>
        </p:grpSpPr>
        <p:sp>
          <p:nvSpPr>
            <p:cNvPr id="54" name="Cloud">
              <a:extLst>
                <a:ext uri="{FF2B5EF4-FFF2-40B4-BE49-F238E27FC236}">
                  <a16:creationId xmlns:a16="http://schemas.microsoft.com/office/drawing/2014/main" id="{39F6103A-5123-20F6-6858-9C0D208DA9EC}"/>
                </a:ext>
              </a:extLst>
            </p:cNvPr>
            <p:cNvSpPr/>
            <p:nvPr/>
          </p:nvSpPr>
          <p:spPr>
            <a:xfrm>
              <a:off x="4389256" y="1669616"/>
              <a:ext cx="2282014" cy="1375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35021">
                  <a:srgbClr val="7FCCFF"/>
                </a:gs>
                <a:gs pos="100000">
                  <a:srgbClr val="0099FF"/>
                </a:gs>
              </a:gsLst>
              <a:path>
                <a:fillToRect l="69668" t="8463" r="30331" b="91536"/>
              </a:path>
            </a:gradFill>
            <a:ln w="381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55" name="Line">
              <a:extLst>
                <a:ext uri="{FF2B5EF4-FFF2-40B4-BE49-F238E27FC236}">
                  <a16:creationId xmlns:a16="http://schemas.microsoft.com/office/drawing/2014/main" id="{E047B283-C7AE-881B-209F-33C82A0F1FDB}"/>
                </a:ext>
              </a:extLst>
            </p:cNvPr>
            <p:cNvSpPr/>
            <p:nvPr/>
          </p:nvSpPr>
          <p:spPr>
            <a:xfrm flipV="1">
              <a:off x="3585558" y="1233198"/>
              <a:ext cx="3438650" cy="2870060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C0612735-7E00-699D-1ECE-76C1537230A5}"/>
                </a:ext>
              </a:extLst>
            </p:cNvPr>
            <p:cNvSpPr/>
            <p:nvPr/>
          </p:nvSpPr>
          <p:spPr>
            <a:xfrm>
              <a:off x="5090639" y="2757345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57" name="3D volume">
              <a:extLst>
                <a:ext uri="{FF2B5EF4-FFF2-40B4-BE49-F238E27FC236}">
                  <a16:creationId xmlns:a16="http://schemas.microsoft.com/office/drawing/2014/main" id="{EBEAB8DA-1701-4C35-86E7-D0E2D679426E}"/>
                </a:ext>
              </a:extLst>
            </p:cNvPr>
            <p:cNvSpPr txBox="1"/>
            <p:nvPr/>
          </p:nvSpPr>
          <p:spPr>
            <a:xfrm>
              <a:off x="6465719" y="2977293"/>
              <a:ext cx="969497" cy="3183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defTabSz="821531">
                <a:defRPr sz="3200" b="0"/>
              </a:lvl1pPr>
            </a:lstStyle>
            <a:p>
              <a:r>
                <a:rPr sz="1600" dirty="0"/>
                <a:t>3D volume</a:t>
              </a:r>
            </a:p>
          </p:txBody>
        </p:sp>
        <p:sp>
          <p:nvSpPr>
            <p:cNvPr id="58" name="Video">
              <a:extLst>
                <a:ext uri="{FF2B5EF4-FFF2-40B4-BE49-F238E27FC236}">
                  <a16:creationId xmlns:a16="http://schemas.microsoft.com/office/drawing/2014/main" id="{F8B4F276-174D-DCDE-08C2-4C4657CBDBCC}"/>
                </a:ext>
              </a:extLst>
            </p:cNvPr>
            <p:cNvSpPr/>
            <p:nvPr/>
          </p:nvSpPr>
          <p:spPr>
            <a:xfrm rot="19232115">
              <a:off x="2918765" y="4153267"/>
              <a:ext cx="754117" cy="422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6" y="0"/>
                  </a:moveTo>
                  <a:cubicBezTo>
                    <a:pt x="623" y="0"/>
                    <a:pt x="0" y="1113"/>
                    <a:pt x="0" y="2475"/>
                  </a:cubicBezTo>
                  <a:lnTo>
                    <a:pt x="0" y="19125"/>
                  </a:lnTo>
                  <a:cubicBezTo>
                    <a:pt x="0" y="20487"/>
                    <a:pt x="623" y="21600"/>
                    <a:pt x="1386" y="21600"/>
                  </a:cubicBezTo>
                  <a:lnTo>
                    <a:pt x="15853" y="21600"/>
                  </a:lnTo>
                  <a:cubicBezTo>
                    <a:pt x="16616" y="21600"/>
                    <a:pt x="17239" y="20487"/>
                    <a:pt x="17239" y="19125"/>
                  </a:cubicBezTo>
                  <a:lnTo>
                    <a:pt x="17239" y="15008"/>
                  </a:lnTo>
                  <a:cubicBezTo>
                    <a:pt x="17501" y="15278"/>
                    <a:pt x="17778" y="15564"/>
                    <a:pt x="17979" y="15771"/>
                  </a:cubicBezTo>
                  <a:lnTo>
                    <a:pt x="21000" y="18884"/>
                  </a:lnTo>
                  <a:cubicBezTo>
                    <a:pt x="21330" y="19224"/>
                    <a:pt x="21600" y="18948"/>
                    <a:pt x="21600" y="18268"/>
                  </a:cubicBezTo>
                  <a:lnTo>
                    <a:pt x="21600" y="12039"/>
                  </a:lnTo>
                  <a:cubicBezTo>
                    <a:pt x="21600" y="11358"/>
                    <a:pt x="21600" y="10242"/>
                    <a:pt x="21600" y="9561"/>
                  </a:cubicBezTo>
                  <a:lnTo>
                    <a:pt x="21600" y="3332"/>
                  </a:lnTo>
                  <a:cubicBezTo>
                    <a:pt x="21600" y="2652"/>
                    <a:pt x="21330" y="2376"/>
                    <a:pt x="21000" y="2716"/>
                  </a:cubicBezTo>
                  <a:lnTo>
                    <a:pt x="17979" y="5829"/>
                  </a:lnTo>
                  <a:cubicBezTo>
                    <a:pt x="17778" y="6036"/>
                    <a:pt x="17500" y="6322"/>
                    <a:pt x="17239" y="6592"/>
                  </a:cubicBezTo>
                  <a:lnTo>
                    <a:pt x="17239" y="2475"/>
                  </a:lnTo>
                  <a:cubicBezTo>
                    <a:pt x="17239" y="1113"/>
                    <a:pt x="16616" y="0"/>
                    <a:pt x="15853" y="0"/>
                  </a:cubicBezTo>
                  <a:lnTo>
                    <a:pt x="1386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Equation">
                  <a:extLst>
                    <a:ext uri="{FF2B5EF4-FFF2-40B4-BE49-F238E27FC236}">
                      <a16:creationId xmlns:a16="http://schemas.microsoft.com/office/drawing/2014/main" id="{5E2FA705-42FF-3BB4-A7A8-CE82404406AD}"/>
                    </a:ext>
                  </a:extLst>
                </p:cNvPr>
                <p:cNvSpPr txBox="1"/>
                <p:nvPr/>
              </p:nvSpPr>
              <p:spPr>
                <a:xfrm>
                  <a:off x="6448680" y="1888213"/>
                  <a:ext cx="397481" cy="392415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457200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25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5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sz="255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sz="2550"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Equation">
                  <a:extLst>
                    <a:ext uri="{FF2B5EF4-FFF2-40B4-BE49-F238E27FC236}">
                      <a16:creationId xmlns:a16="http://schemas.microsoft.com/office/drawing/2014/main" id="{5E2FA705-42FF-3BB4-A7A8-CE82404406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680" y="1888213"/>
                  <a:ext cx="397481" cy="392415"/>
                </a:xfrm>
                <a:prstGeom prst="rect">
                  <a:avLst/>
                </a:prstGeom>
                <a:blipFill>
                  <a:blip r:embed="rId3"/>
                  <a:stretch>
                    <a:fillRect l="-12500" r="-6250" b="-18750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Circle">
              <a:extLst>
                <a:ext uri="{FF2B5EF4-FFF2-40B4-BE49-F238E27FC236}">
                  <a16:creationId xmlns:a16="http://schemas.microsoft.com/office/drawing/2014/main" id="{6C8E9F2C-CF4C-8695-10B3-EF1F5C3D0F73}"/>
                </a:ext>
              </a:extLst>
            </p:cNvPr>
            <p:cNvSpPr/>
            <p:nvPr/>
          </p:nvSpPr>
          <p:spPr>
            <a:xfrm>
              <a:off x="4206862" y="3500655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61" name="Circle">
              <a:extLst>
                <a:ext uri="{FF2B5EF4-FFF2-40B4-BE49-F238E27FC236}">
                  <a16:creationId xmlns:a16="http://schemas.microsoft.com/office/drawing/2014/main" id="{ABCB33F9-427D-85B5-FE45-F23BDDDDC895}"/>
                </a:ext>
              </a:extLst>
            </p:cNvPr>
            <p:cNvSpPr/>
            <p:nvPr/>
          </p:nvSpPr>
          <p:spPr>
            <a:xfrm>
              <a:off x="6365514" y="1703037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8CA40BCA-F510-757F-D926-5B90779AB88C}"/>
                </a:ext>
              </a:extLst>
            </p:cNvPr>
            <p:cNvSpPr/>
            <p:nvPr/>
          </p:nvSpPr>
          <p:spPr>
            <a:xfrm>
              <a:off x="5528127" y="2389196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46E65CD3-38DE-4C6A-8D1B-D3E390CC19C5}"/>
                </a:ext>
              </a:extLst>
            </p:cNvPr>
            <p:cNvSpPr/>
            <p:nvPr/>
          </p:nvSpPr>
          <p:spPr>
            <a:xfrm>
              <a:off x="5964187" y="2029208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64" name="Camera">
              <a:extLst>
                <a:ext uri="{FF2B5EF4-FFF2-40B4-BE49-F238E27FC236}">
                  <a16:creationId xmlns:a16="http://schemas.microsoft.com/office/drawing/2014/main" id="{6A61C44C-6F00-7B38-37CC-9264D5E03A4B}"/>
                </a:ext>
              </a:extLst>
            </p:cNvPr>
            <p:cNvSpPr txBox="1"/>
            <p:nvPr/>
          </p:nvSpPr>
          <p:spPr>
            <a:xfrm>
              <a:off x="3425877" y="4504947"/>
              <a:ext cx="710708" cy="3183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defTabSz="821531">
                <a:defRPr sz="3200" b="0"/>
              </a:lvl1pPr>
            </a:lstStyle>
            <a:p>
              <a:r>
                <a:rPr sz="1600"/>
                <a:t>Camera</a:t>
              </a:r>
            </a:p>
          </p:txBody>
        </p:sp>
        <p:sp>
          <p:nvSpPr>
            <p:cNvPr id="65" name="Ray">
              <a:extLst>
                <a:ext uri="{FF2B5EF4-FFF2-40B4-BE49-F238E27FC236}">
                  <a16:creationId xmlns:a16="http://schemas.microsoft.com/office/drawing/2014/main" id="{27D1EDBB-24BE-0F66-6304-941E4294DC5A}"/>
                </a:ext>
              </a:extLst>
            </p:cNvPr>
            <p:cNvSpPr txBox="1"/>
            <p:nvPr/>
          </p:nvSpPr>
          <p:spPr>
            <a:xfrm>
              <a:off x="6825824" y="876876"/>
              <a:ext cx="371320" cy="3183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defTabSz="821531">
                <a:defRPr sz="3200" b="0"/>
              </a:lvl1pPr>
            </a:lstStyle>
            <a:p>
              <a:r>
                <a:rPr sz="1600"/>
                <a:t>Ray</a:t>
              </a:r>
            </a:p>
          </p:txBody>
        </p:sp>
        <p:sp>
          <p:nvSpPr>
            <p:cNvPr id="66" name="Circle">
              <a:extLst>
                <a:ext uri="{FF2B5EF4-FFF2-40B4-BE49-F238E27FC236}">
                  <a16:creationId xmlns:a16="http://schemas.microsoft.com/office/drawing/2014/main" id="{FA3A225F-EA8F-6DB3-F116-A3F1E8EBE9AA}"/>
                </a:ext>
              </a:extLst>
            </p:cNvPr>
            <p:cNvSpPr/>
            <p:nvPr/>
          </p:nvSpPr>
          <p:spPr>
            <a:xfrm>
              <a:off x="4787673" y="2985156"/>
              <a:ext cx="101601" cy="101601"/>
            </a:xfrm>
            <a:prstGeom prst="ellipse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67" name="Circle">
              <a:extLst>
                <a:ext uri="{FF2B5EF4-FFF2-40B4-BE49-F238E27FC236}">
                  <a16:creationId xmlns:a16="http://schemas.microsoft.com/office/drawing/2014/main" id="{B32DEEB9-E594-0E04-C8AB-B2EE7AF83F10}"/>
                </a:ext>
              </a:extLst>
            </p:cNvPr>
            <p:cNvSpPr/>
            <p:nvPr/>
          </p:nvSpPr>
          <p:spPr>
            <a:xfrm>
              <a:off x="4915003" y="2892215"/>
              <a:ext cx="101601" cy="101601"/>
            </a:xfrm>
            <a:prstGeom prst="ellipse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68" name="Circle">
              <a:extLst>
                <a:ext uri="{FF2B5EF4-FFF2-40B4-BE49-F238E27FC236}">
                  <a16:creationId xmlns:a16="http://schemas.microsoft.com/office/drawing/2014/main" id="{C0405CCB-9E0C-54BC-3404-2171E644B5A1}"/>
                </a:ext>
              </a:extLst>
            </p:cNvPr>
            <p:cNvSpPr/>
            <p:nvPr/>
          </p:nvSpPr>
          <p:spPr>
            <a:xfrm>
              <a:off x="5706691" y="2239072"/>
              <a:ext cx="101601" cy="101601"/>
            </a:xfrm>
            <a:prstGeom prst="ellipse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69" name="Circle">
              <a:extLst>
                <a:ext uri="{FF2B5EF4-FFF2-40B4-BE49-F238E27FC236}">
                  <a16:creationId xmlns:a16="http://schemas.microsoft.com/office/drawing/2014/main" id="{5067E632-E933-D49A-9710-9594F8CC760E}"/>
                </a:ext>
              </a:extLst>
            </p:cNvPr>
            <p:cNvSpPr/>
            <p:nvPr/>
          </p:nvSpPr>
          <p:spPr>
            <a:xfrm>
              <a:off x="5211886" y="2658255"/>
              <a:ext cx="101601" cy="101601"/>
            </a:xfrm>
            <a:prstGeom prst="ellipse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70" name="Circle">
              <a:extLst>
                <a:ext uri="{FF2B5EF4-FFF2-40B4-BE49-F238E27FC236}">
                  <a16:creationId xmlns:a16="http://schemas.microsoft.com/office/drawing/2014/main" id="{FB8E8B93-92FE-783F-3B4E-973D9FDFC02B}"/>
                </a:ext>
              </a:extLst>
            </p:cNvPr>
            <p:cNvSpPr/>
            <p:nvPr/>
          </p:nvSpPr>
          <p:spPr>
            <a:xfrm>
              <a:off x="5004068" y="2813046"/>
              <a:ext cx="101601" cy="101601"/>
            </a:xfrm>
            <a:prstGeom prst="ellipse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sp>
          <p:nvSpPr>
            <p:cNvPr id="71" name="Line">
              <a:extLst>
                <a:ext uri="{FF2B5EF4-FFF2-40B4-BE49-F238E27FC236}">
                  <a16:creationId xmlns:a16="http://schemas.microsoft.com/office/drawing/2014/main" id="{1D9078FE-2273-76BB-2037-D74AFC3999E7}"/>
                </a:ext>
              </a:extLst>
            </p:cNvPr>
            <p:cNvSpPr/>
            <p:nvPr/>
          </p:nvSpPr>
          <p:spPr>
            <a:xfrm rot="19335591">
              <a:off x="3518308" y="1523333"/>
              <a:ext cx="2805100" cy="118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5" extrusionOk="0">
                  <a:moveTo>
                    <a:pt x="0" y="20687"/>
                  </a:moveTo>
                  <a:cubicBezTo>
                    <a:pt x="1022" y="21257"/>
                    <a:pt x="2103" y="20747"/>
                    <a:pt x="2941" y="19291"/>
                  </a:cubicBezTo>
                  <a:cubicBezTo>
                    <a:pt x="3876" y="17668"/>
                    <a:pt x="4386" y="15103"/>
                    <a:pt x="4796" y="12519"/>
                  </a:cubicBezTo>
                  <a:cubicBezTo>
                    <a:pt x="5198" y="9986"/>
                    <a:pt x="5528" y="7334"/>
                    <a:pt x="5553" y="4503"/>
                  </a:cubicBezTo>
                  <a:cubicBezTo>
                    <a:pt x="5575" y="2090"/>
                    <a:pt x="5887" y="-343"/>
                    <a:pt x="6692" y="41"/>
                  </a:cubicBezTo>
                  <a:cubicBezTo>
                    <a:pt x="7183" y="274"/>
                    <a:pt x="7345" y="1560"/>
                    <a:pt x="7432" y="2754"/>
                  </a:cubicBezTo>
                  <a:cubicBezTo>
                    <a:pt x="7841" y="8379"/>
                    <a:pt x="8302" y="14366"/>
                    <a:pt x="10282" y="17719"/>
                  </a:cubicBezTo>
                  <a:cubicBezTo>
                    <a:pt x="11301" y="19443"/>
                    <a:pt x="12451" y="19984"/>
                    <a:pt x="13591" y="20168"/>
                  </a:cubicBezTo>
                  <a:cubicBezTo>
                    <a:pt x="14940" y="20386"/>
                    <a:pt x="16299" y="20277"/>
                    <a:pt x="17650" y="20084"/>
                  </a:cubicBezTo>
                  <a:cubicBezTo>
                    <a:pt x="18969" y="19896"/>
                    <a:pt x="20282" y="19575"/>
                    <a:pt x="21600" y="19578"/>
                  </a:cubicBezTo>
                </a:path>
              </a:pathLst>
            </a:custGeom>
            <a:ln w="50800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2" name="Circle">
              <a:extLst>
                <a:ext uri="{FF2B5EF4-FFF2-40B4-BE49-F238E27FC236}">
                  <a16:creationId xmlns:a16="http://schemas.microsoft.com/office/drawing/2014/main" id="{426EA22C-DB18-0254-9DDE-B3E049909A9A}"/>
                </a:ext>
              </a:extLst>
            </p:cNvPr>
            <p:cNvSpPr/>
            <p:nvPr/>
          </p:nvSpPr>
          <p:spPr>
            <a:xfrm>
              <a:off x="4673373" y="3105806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cxnSp>
          <p:nvCxnSpPr>
            <p:cNvPr id="74" name="Straight Arrow Connector 2">
              <a:extLst>
                <a:ext uri="{FF2B5EF4-FFF2-40B4-BE49-F238E27FC236}">
                  <a16:creationId xmlns:a16="http://schemas.microsoft.com/office/drawing/2014/main" id="{FA1DBA20-A69E-4C38-262D-E64C30E2B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4258" y="1173992"/>
              <a:ext cx="1786309" cy="55656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lg" len="med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D21CD35-27A8-ADF4-D4CD-DC6E26600580}"/>
                </a:ext>
              </a:extLst>
            </p:cNvPr>
            <p:cNvSpPr txBox="1"/>
            <p:nvPr/>
          </p:nvSpPr>
          <p:spPr>
            <a:xfrm>
              <a:off x="8438304" y="989325"/>
              <a:ext cx="3438650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202124"/>
                  </a:solidFill>
                  <a:latin typeface="Helvetica" pitchFamily="2" charset="0"/>
                </a:rPr>
                <a:t>Coarse samples (stage 1)</a:t>
              </a:r>
              <a:endParaRPr lang="en-US" dirty="0">
                <a:latin typeface="Helvetica" pitchFamily="2" charset="0"/>
              </a:endParaRPr>
            </a:p>
          </p:txBody>
        </p:sp>
        <p:sp>
          <p:nvSpPr>
            <p:cNvPr id="76" name="Circle">
              <a:extLst>
                <a:ext uri="{FF2B5EF4-FFF2-40B4-BE49-F238E27FC236}">
                  <a16:creationId xmlns:a16="http://schemas.microsoft.com/office/drawing/2014/main" id="{4BB7D6C5-75FB-051A-6FAC-2C1D1BF26D65}"/>
                </a:ext>
              </a:extLst>
            </p:cNvPr>
            <p:cNvSpPr/>
            <p:nvPr/>
          </p:nvSpPr>
          <p:spPr>
            <a:xfrm>
              <a:off x="8270792" y="1123191"/>
              <a:ext cx="101601" cy="101601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cxnSp>
          <p:nvCxnSpPr>
            <p:cNvPr id="78" name="Straight Arrow Connector 38">
              <a:extLst>
                <a:ext uri="{FF2B5EF4-FFF2-40B4-BE49-F238E27FC236}">
                  <a16:creationId xmlns:a16="http://schemas.microsoft.com/office/drawing/2014/main" id="{603D321D-89E5-140E-8019-DBC211256280}"/>
                </a:ext>
              </a:extLst>
            </p:cNvPr>
            <p:cNvCxnSpPr>
              <a:cxnSpLocks/>
              <a:stCxn id="69" idx="5"/>
            </p:cNvCxnSpPr>
            <p:nvPr/>
          </p:nvCxnSpPr>
          <p:spPr>
            <a:xfrm flipV="1">
              <a:off x="5287691" y="2464896"/>
              <a:ext cx="2183111" cy="223229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lg" len="med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B247F68-27D3-0EFF-0E46-13487DA0AB06}"/>
                </a:ext>
              </a:extLst>
            </p:cNvPr>
            <p:cNvSpPr txBox="1"/>
            <p:nvPr/>
          </p:nvSpPr>
          <p:spPr>
            <a:xfrm>
              <a:off x="7569705" y="2268061"/>
              <a:ext cx="3438650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202124"/>
                  </a:solidFill>
                  <a:latin typeface="Helvetica" pitchFamily="2" charset="0"/>
                </a:rPr>
                <a:t>Fine samples (stage 2)</a:t>
              </a:r>
              <a:endParaRPr lang="en-US" dirty="0">
                <a:latin typeface="Helvetica" pitchFamily="2" charset="0"/>
              </a:endParaRPr>
            </a:p>
          </p:txBody>
        </p:sp>
        <p:sp>
          <p:nvSpPr>
            <p:cNvPr id="81" name="Circle">
              <a:extLst>
                <a:ext uri="{FF2B5EF4-FFF2-40B4-BE49-F238E27FC236}">
                  <a16:creationId xmlns:a16="http://schemas.microsoft.com/office/drawing/2014/main" id="{FF16835B-67FD-84B8-F597-C779959485BE}"/>
                </a:ext>
              </a:extLst>
            </p:cNvPr>
            <p:cNvSpPr/>
            <p:nvPr/>
          </p:nvSpPr>
          <p:spPr>
            <a:xfrm>
              <a:off x="7445006" y="2399552"/>
              <a:ext cx="101601" cy="101601"/>
            </a:xfrm>
            <a:prstGeom prst="ellipse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defTabSz="410766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</p:grpSp>
      <p:sp>
        <p:nvSpPr>
          <p:cNvPr id="84" name="제목 1">
            <a:extLst>
              <a:ext uri="{FF2B5EF4-FFF2-40B4-BE49-F238E27FC236}">
                <a16:creationId xmlns:a16="http://schemas.microsoft.com/office/drawing/2014/main" id="{7FF67793-7D96-34D6-C800-C7957D6A6E3C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Coarse + Fine Pass  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658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DA371-B5F8-F292-E13B-950175E62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2F80A7-195F-0083-22FF-A0761BB0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F56897-3AF9-91A7-DAEA-BAFFA7BF6291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Loss Function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BA73C60-C4A0-3B12-DBC1-F0C242CC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22" y="3533708"/>
            <a:ext cx="10515600" cy="2158662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Nc = 64,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= 128 in Original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NeRF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Paper</a:t>
            </a:r>
          </a:p>
          <a:p>
            <a:pPr lvl="1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Total Samples per Ray = 192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Squared L2 Loss(MSE)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Coarse for Low-Frequency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Fine for High-Frequency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그림 13" descr="폰트, 텍스트, 화이트, 서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EBAA82-C3E9-9CDA-DC98-2A050949C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92" y="1535073"/>
            <a:ext cx="8130859" cy="133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77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7D2E9-1F57-0425-9CFF-105C4990B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5730D0-BC2E-3AD3-79D0-B1D7EFAD7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E5974E-2D7B-B619-4DC5-0BAB539CFF48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Code Implementation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5" name="그림 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60A9831-0C4E-B720-9F54-6EA5DF688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0" y="1679864"/>
            <a:ext cx="3479800" cy="2362200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8D77919-B4AC-FE41-D3EB-6E0C3F45F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422" y="1679864"/>
            <a:ext cx="61595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00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E4B2D-3273-8D75-6397-0F7261C8D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F4CD11-A2A7-A3BF-8D23-EF15BA8412B8}"/>
              </a:ext>
            </a:extLst>
          </p:cNvPr>
          <p:cNvSpPr txBox="1">
            <a:spLocks/>
          </p:cNvSpPr>
          <p:nvPr/>
        </p:nvSpPr>
        <p:spPr>
          <a:xfrm>
            <a:off x="1524000" y="2896040"/>
            <a:ext cx="9144000" cy="10659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Calibri"/>
                <a:ea typeface="맑은 고딕"/>
                <a:cs typeface="Calibri"/>
              </a:rPr>
              <a:t>Overview of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NeRF</a:t>
            </a:r>
            <a:endParaRPr lang="en-US" altLang="ko-KR" dirty="0">
              <a:latin typeface="Calibri"/>
              <a:ea typeface="맑은 고딕"/>
              <a:cs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6CFDC3A-0199-F4B9-26A0-457111800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2025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28149-02F9-0461-302D-208A27DE4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4E9A64-575D-3C70-D380-1CF6FDFF0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7C8BB5-DA5E-7E2D-F8E4-AE49679FA414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Code Implementation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8" name="그림 7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3E6C9D2-F54A-F909-1440-172623990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13" y="1060422"/>
            <a:ext cx="9224818" cy="555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7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BBD12-D861-1FA0-BB8C-07342F11D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E76CD-69B5-BEFB-A2C0-6B943E30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FD882E-7DC9-6D8B-560A-A4C1B2431EFC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Code Implementation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7" name="그림 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0AA0706-845D-6657-BBC9-7414E6410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855" y="1110318"/>
            <a:ext cx="9300290" cy="52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20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06303-DB31-9251-D756-B33B4D676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BEFD98-82F5-1213-8F3A-8593F5BD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7FF983D-FD1D-F4D0-4F72-82C5686A686F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Code Implementation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5" name="그림 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B6DECA9-02C3-1351-B523-ABF150527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1714500"/>
            <a:ext cx="7327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81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2135B-C16E-5180-F4FA-361FEC05F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478B4B-1CDE-537D-740C-C9F8A396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A3061B-3841-2FA0-F41D-6E45CA16CFBC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Code Implementation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5" name="그림 4" descr="텍스트, 스크린샷, 문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1949BAB-C196-3C74-B24F-A7557E0E2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87" y="271363"/>
            <a:ext cx="6861613" cy="608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5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2793C-8258-3658-6F3D-BBF27A86D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EFF16E76-ECDE-6E12-A9D6-705CF7DCC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89" y="613986"/>
            <a:ext cx="2193583" cy="1015187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Epoch = 100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Both use 128 samples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and stratified sampling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4EEA6E-1A5A-9E6D-C289-44470EEE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34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D2E96B-FA3D-C76E-96EC-A1369FC4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783" y="1357754"/>
            <a:ext cx="7772400" cy="2242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0BE39C-8638-D764-4A94-F44ABDC24A42}"/>
              </a:ext>
            </a:extLst>
          </p:cNvPr>
          <p:cNvSpPr txBox="1"/>
          <p:nvPr/>
        </p:nvSpPr>
        <p:spPr>
          <a:xfrm>
            <a:off x="9795616" y="1835327"/>
            <a:ext cx="19381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24s 1s/step 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loss: 0.0042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23.8769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0.0046 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23.4464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99319-F237-9A7D-82D1-7F5F6899E4F9}"/>
              </a:ext>
            </a:extLst>
          </p:cNvPr>
          <p:cNvSpPr txBox="1"/>
          <p:nvPr/>
        </p:nvSpPr>
        <p:spPr>
          <a:xfrm>
            <a:off x="9795616" y="4433674"/>
            <a:ext cx="21935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21s 1s/step </a:t>
            </a:r>
            <a:br>
              <a:rPr lang="en" altLang="ko-KR" dirty="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dirty="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fine_loss</a:t>
            </a:r>
            <a:r>
              <a:rPr lang="en" altLang="ko-KR" dirty="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0.0046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23.4055</a:t>
            </a:r>
            <a:b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0.0048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23.2959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235B1466-9B17-DE72-5FE9-18182543E792}"/>
              </a:ext>
            </a:extLst>
          </p:cNvPr>
          <p:cNvSpPr txBox="1">
            <a:spLocks/>
          </p:cNvSpPr>
          <p:nvPr/>
        </p:nvSpPr>
        <p:spPr>
          <a:xfrm>
            <a:off x="399812" y="4960238"/>
            <a:ext cx="133533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Hierarchical</a:t>
            </a: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E053AAEB-280E-C9E5-9CE7-B50DB4BB5C76}"/>
              </a:ext>
            </a:extLst>
          </p:cNvPr>
          <p:cNvSpPr txBox="1">
            <a:spLocks/>
          </p:cNvSpPr>
          <p:nvPr/>
        </p:nvSpPr>
        <p:spPr>
          <a:xfrm>
            <a:off x="399812" y="2266673"/>
            <a:ext cx="1213445" cy="424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tiny nerf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0AF5E2-6B9B-ABBD-D3A1-80B878CFA8A6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Comparison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26BF22-0693-A60C-95F8-E902CA58B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783" y="4118187"/>
            <a:ext cx="7772400" cy="224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12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CB797-633D-5180-97F0-2DE89E7A0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0A31F205-7370-C775-258A-1EB35A236F47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Calibri"/>
                <a:ea typeface="맑은 고딕"/>
                <a:cs typeface="Calibri"/>
              </a:rPr>
              <a:t>Neural network in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NeRF</a:t>
            </a:r>
            <a:endParaRPr lang="en-US" altLang="ko-KR" dirty="0">
              <a:latin typeface="Calibri"/>
              <a:ea typeface="맑은 고딕"/>
              <a:cs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427F66-8776-4AC1-F2BF-E84A42B5A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450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77373-AFE2-3741-CD8F-1500F9A9B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25FE8318-2B3F-E22D-3197-6E557186F997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Neural Network in </a:t>
            </a:r>
            <a:r>
              <a:rPr lang="en-US" altLang="ko-KR" sz="3200" b="1" i="1" dirty="0">
                <a:latin typeface="Calibri"/>
                <a:ea typeface="맑은 고딕"/>
                <a:cs typeface="Calibri"/>
              </a:rPr>
              <a:t>Original </a:t>
            </a:r>
            <a:r>
              <a:rPr lang="en-US" altLang="ko-KR" sz="3200" b="1" i="1" dirty="0" err="1">
                <a:latin typeface="Calibri"/>
                <a:ea typeface="맑은 고딕"/>
                <a:cs typeface="Calibri"/>
              </a:rPr>
              <a:t>NeRF</a:t>
            </a:r>
            <a:endParaRPr lang="ko-KR" altLang="en-US" sz="3200" b="1" i="1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344AA9F9-B493-CA8D-97FB-4797396F3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3047" y="1146415"/>
            <a:ext cx="9285905" cy="3843333"/>
          </a:xfrm>
          <a:prstGeom prst="rect">
            <a:avLst/>
          </a:prstGeom>
        </p:spPr>
      </p:pic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5B0B7EA5-6055-6023-6029-AA82F16AA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4617"/>
            <a:ext cx="10515600" cy="2079757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input as a 5D</a:t>
            </a:r>
          </a:p>
          <a:p>
            <a:pPr lvl="1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position + direction</a:t>
            </a:r>
          </a:p>
          <a:p>
            <a:pPr lvl="1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view-dependent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Skip Connection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Decoupled density prediction</a:t>
            </a: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612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1818D-F399-E334-3E36-6266A4996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B1E672B-D42E-1883-732A-5ABA9A5CBDB9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Neural Network in </a:t>
            </a:r>
            <a:r>
              <a:rPr lang="en-US" altLang="ko-KR" sz="3200" b="1" i="1" dirty="0">
                <a:latin typeface="Calibri"/>
                <a:ea typeface="맑은 고딕"/>
                <a:cs typeface="Calibri"/>
              </a:rPr>
              <a:t>Tiny </a:t>
            </a:r>
            <a:r>
              <a:rPr lang="en-US" altLang="ko-KR" sz="3200" b="1" i="1" dirty="0" err="1">
                <a:latin typeface="Calibri"/>
                <a:ea typeface="맑은 고딕"/>
                <a:cs typeface="Calibri"/>
              </a:rPr>
              <a:t>NeRF</a:t>
            </a:r>
            <a:endParaRPr lang="ko-KR" altLang="en-US" sz="3200" b="1" i="1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54558E8F-CD7B-4DEA-47A8-AAEB0FD60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6246"/>
            <a:ext cx="10515600" cy="173812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using only 3D for input</a:t>
            </a:r>
          </a:p>
          <a:p>
            <a:pPr lvl="1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Skip Connection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Direct 4D output -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RGBa</a:t>
            </a: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76E76D9A-EA6C-4FB4-9B7C-8CF871F4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7311" y="1527923"/>
            <a:ext cx="7457377" cy="28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1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E77C8-EDC0-73F6-0031-5AC9441F9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D37B211-40B3-AC40-2118-D699BC00EE17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Modified network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D8416F98-DA5F-86D0-9952-37A729CC0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6246"/>
            <a:ext cx="10515600" cy="173812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3D to 5D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bottleneck layer (node = 32)</a:t>
            </a:r>
          </a:p>
          <a:p>
            <a:pPr lvl="1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half of 64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each layer consists of 64 nodes</a:t>
            </a: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95E1C070-E470-3A04-92B6-36FB1BF5F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7297" y="1322764"/>
            <a:ext cx="8257406" cy="373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48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DC548-A311-BDA9-22AF-9FEB91E2A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65B1B-1060-A2F2-EB40-7C1C8210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D43A06-64DF-920F-4C03-9DBCACE0C914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Code Implementation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6" name="그림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510DB80-1BEB-AC2D-BFC9-EBCA3583B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22" y="1322764"/>
            <a:ext cx="7772400" cy="458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00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1AF87-9A32-5B23-77FB-BBC7D1E0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ea typeface="맑은 고딕"/>
                <a:cs typeface="Calibri"/>
              </a:rPr>
              <a:t>Overview of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NeRF</a:t>
            </a:r>
            <a:endParaRPr lang="ko-KR" altLang="en-US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9" name="그림 8" descr="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93DC6B81-A9B8-798B-7DE7-3F554E0198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63" y="1504076"/>
            <a:ext cx="10394664" cy="2852283"/>
          </a:xfrm>
          <a:prstGeom prst="rect">
            <a:avLst/>
          </a:prstGeom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35FA6545-020F-FAE1-CDC1-02CC8FC23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6246"/>
            <a:ext cx="10515600" cy="173812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Implicit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Volume Rendering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BA4BCD-E093-0B93-94E4-87A8A666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664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91878-1B54-5E5A-9880-DCB90316D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8F3F3EDB-CCB5-62B0-B0E6-3BE03175B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89" y="613986"/>
            <a:ext cx="2193583" cy="1015187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Epoch = 20</a:t>
            </a:r>
          </a:p>
          <a:p>
            <a:r>
              <a:rPr lang="en-US" altLang="ko-K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num_samples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= 32</a:t>
            </a:r>
          </a:p>
          <a:p>
            <a:pPr marL="0" indent="0">
              <a:buNone/>
            </a:pP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9C112A-B695-F1A2-203B-C8A3317FC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7B9FD-D3E1-501F-CC96-A3E0D2198BD1}"/>
              </a:ext>
            </a:extLst>
          </p:cNvPr>
          <p:cNvSpPr txBox="1"/>
          <p:nvPr/>
        </p:nvSpPr>
        <p:spPr>
          <a:xfrm>
            <a:off x="9795616" y="1835327"/>
            <a:ext cx="19381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loss: 0.0129 </a:t>
            </a:r>
          </a:p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19.0063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0.0128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19.0257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CDC8A7-0B29-CE8A-43FE-339DED56071B}"/>
              </a:ext>
            </a:extLst>
          </p:cNvPr>
          <p:cNvSpPr txBox="1"/>
          <p:nvPr/>
        </p:nvSpPr>
        <p:spPr>
          <a:xfrm>
            <a:off x="9795616" y="4433674"/>
            <a:ext cx="21935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loss: 0.0108</a:t>
            </a:r>
          </a:p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19.8484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0.0108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19.7316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82B62D81-12F8-CDB7-5EEE-A81C8346029F}"/>
              </a:ext>
            </a:extLst>
          </p:cNvPr>
          <p:cNvSpPr txBox="1">
            <a:spLocks/>
          </p:cNvSpPr>
          <p:nvPr/>
        </p:nvSpPr>
        <p:spPr>
          <a:xfrm>
            <a:off x="399812" y="4960238"/>
            <a:ext cx="133533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modified</a:t>
            </a: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DA126129-CD11-15D5-DBC7-BBD2CC64D563}"/>
              </a:ext>
            </a:extLst>
          </p:cNvPr>
          <p:cNvSpPr txBox="1">
            <a:spLocks/>
          </p:cNvSpPr>
          <p:nvPr/>
        </p:nvSpPr>
        <p:spPr>
          <a:xfrm>
            <a:off x="399812" y="2266673"/>
            <a:ext cx="1213445" cy="424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tiny nerf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07258D-9950-89D2-545F-F8357F505B00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Comparison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4CA9AE-E8E8-4945-4E2D-B21B967F9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257" y="1364893"/>
            <a:ext cx="7772400" cy="22277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CF276C-73D6-2735-6317-4549ECF75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257" y="4058458"/>
            <a:ext cx="7772400" cy="222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94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84571-732C-0B48-BD0E-5C9CAB424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9E99C09-1D8C-A5F7-7E71-C7800636BF87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Calibri"/>
                <a:ea typeface="맑은 고딕"/>
                <a:cs typeface="Calibri"/>
              </a:rPr>
              <a:t>Twist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315423-5FD2-8603-AB0D-67B7A0257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00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A0171-2EA2-7BE7-ACE6-582C5DCA2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FF94C6-3A23-8C5E-E8AC-541B7022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BCED78-EEEE-E1E6-7CDA-0C537ADC1D1B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Warmup Epoch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5AA41E48-8C18-EDAA-DBD6-620E5EB7F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22" y="1422401"/>
            <a:ext cx="10515600" cy="2585324"/>
          </a:xfrm>
        </p:spPr>
        <p:txBody>
          <a:bodyPr>
            <a:normAutofit/>
          </a:bodyPr>
          <a:lstStyle/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0250E865-6A31-02DE-4B85-00E54E68C6D3}"/>
              </a:ext>
            </a:extLst>
          </p:cNvPr>
          <p:cNvSpPr txBox="1">
            <a:spLocks/>
          </p:cNvSpPr>
          <p:nvPr/>
        </p:nvSpPr>
        <p:spPr>
          <a:xfrm>
            <a:off x="646322" y="1322765"/>
            <a:ext cx="4555873" cy="4460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Unreliable Coarse Weights in Early Training</a:t>
            </a:r>
          </a:p>
          <a:p>
            <a:r>
              <a:rPr lang="en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Misguided Fine Sampling by Noisy PDF</a:t>
            </a:r>
          </a:p>
          <a:p>
            <a:r>
              <a:rPr lang="en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Warmup - Stabilize Coarse Network First</a:t>
            </a:r>
          </a:p>
          <a:p>
            <a:r>
              <a:rPr lang="en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Temporarily Zero-out Fine Loss Contribution</a:t>
            </a: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984DAE-6561-5ACE-58C6-ED2A3BCAE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195" y="1283727"/>
            <a:ext cx="6726542" cy="19230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880086-2753-AA7C-2956-A5DF3B379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615" y="3419584"/>
            <a:ext cx="6726542" cy="192309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B9481A65-A4AC-6CBF-67C4-9B33BDD09D78}"/>
              </a:ext>
            </a:extLst>
          </p:cNvPr>
          <p:cNvSpPr/>
          <p:nvPr/>
        </p:nvSpPr>
        <p:spPr>
          <a:xfrm>
            <a:off x="9910119" y="4868562"/>
            <a:ext cx="333632" cy="321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1196E38-5335-FD73-2480-BE2BCEC100AB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9561250" y="5142788"/>
            <a:ext cx="397728" cy="4314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내용 개체 틀 4">
            <a:extLst>
              <a:ext uri="{FF2B5EF4-FFF2-40B4-BE49-F238E27FC236}">
                <a16:creationId xmlns:a16="http://schemas.microsoft.com/office/drawing/2014/main" id="{37D2D71B-8D59-57E1-B4D6-A967855B67EE}"/>
              </a:ext>
            </a:extLst>
          </p:cNvPr>
          <p:cNvSpPr txBox="1">
            <a:spLocks/>
          </p:cNvSpPr>
          <p:nvPr/>
        </p:nvSpPr>
        <p:spPr>
          <a:xfrm>
            <a:off x="8610600" y="5616900"/>
            <a:ext cx="2193583" cy="101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spike on loss plot</a:t>
            </a:r>
          </a:p>
        </p:txBody>
      </p:sp>
    </p:spTree>
    <p:extLst>
      <p:ext uri="{BB962C8B-B14F-4D97-AF65-F5344CB8AC3E}">
        <p14:creationId xmlns:p14="http://schemas.microsoft.com/office/powerpoint/2010/main" val="215288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8A138-2FF3-EA94-6B7A-D39A9422E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B14828-875C-AD3E-B271-DAFD7747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ED8197-59C6-B764-7EF1-B5AAB5471019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Warmup Epoch - implementation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8E7AA855-16BC-E8B4-7D25-4DE5C78A5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22" y="1422401"/>
            <a:ext cx="10515600" cy="2585324"/>
          </a:xfrm>
        </p:spPr>
        <p:txBody>
          <a:bodyPr>
            <a:normAutofit/>
          </a:bodyPr>
          <a:lstStyle/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 descr="텍스트, 폰트, 화이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23FAA8-8FDB-D2F0-FCE6-EDC10E4E5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784" y="2454854"/>
            <a:ext cx="5552323" cy="861567"/>
          </a:xfrm>
          <a:prstGeom prst="rect">
            <a:avLst/>
          </a:prstGeom>
        </p:spPr>
      </p:pic>
      <p:pic>
        <p:nvPicPr>
          <p:cNvPr id="10" name="그림 9" descr="텍스트, 폰트, 화이트, 대수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52D6094-C843-21E6-9C7D-1BB08220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868" y="4466928"/>
            <a:ext cx="5069782" cy="935093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0C2FE8D-F2EC-5212-1803-31C3E4A5D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5" y="1256011"/>
            <a:ext cx="5552323" cy="4965157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6215F19-230A-2B73-B4CD-0FDC26F21841}"/>
              </a:ext>
            </a:extLst>
          </p:cNvPr>
          <p:cNvCxnSpPr>
            <a:cxnSpLocks/>
            <a:stCxn id="6" idx="1"/>
            <a:endCxn id="18" idx="3"/>
          </p:cNvCxnSpPr>
          <p:nvPr/>
        </p:nvCxnSpPr>
        <p:spPr>
          <a:xfrm flipH="1">
            <a:off x="5046453" y="2885638"/>
            <a:ext cx="1088331" cy="20479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A569970-3B50-0392-DE49-C2AA00F53674}"/>
              </a:ext>
            </a:extLst>
          </p:cNvPr>
          <p:cNvCxnSpPr>
            <a:cxnSpLocks/>
            <a:stCxn id="10" idx="1"/>
            <a:endCxn id="21" idx="3"/>
          </p:cNvCxnSpPr>
          <p:nvPr/>
        </p:nvCxnSpPr>
        <p:spPr>
          <a:xfrm flipH="1">
            <a:off x="5986731" y="4934475"/>
            <a:ext cx="942137" cy="8636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093351-3543-A36F-0D1A-011647503013}"/>
              </a:ext>
            </a:extLst>
          </p:cNvPr>
          <p:cNvSpPr/>
          <p:nvPr/>
        </p:nvSpPr>
        <p:spPr>
          <a:xfrm>
            <a:off x="1147313" y="4458020"/>
            <a:ext cx="3899140" cy="9511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459FBF-2C3C-3B5F-DCE4-CF64F98FA80D}"/>
              </a:ext>
            </a:extLst>
          </p:cNvPr>
          <p:cNvSpPr/>
          <p:nvPr/>
        </p:nvSpPr>
        <p:spPr>
          <a:xfrm>
            <a:off x="1147312" y="5435599"/>
            <a:ext cx="4839419" cy="724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4389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7F3BD-5036-3586-5098-2EF5966F0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A751A47-5A02-CD0D-53DC-AF73A321E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89" y="613986"/>
            <a:ext cx="2193583" cy="1015187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Epoch = 100</a:t>
            </a:r>
          </a:p>
          <a:p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C8AFE2-CEDA-35AC-537C-2B3C05E8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0815F8-C93C-D5E1-8F4D-9E39339061DE}"/>
              </a:ext>
            </a:extLst>
          </p:cNvPr>
          <p:cNvSpPr txBox="1"/>
          <p:nvPr/>
        </p:nvSpPr>
        <p:spPr>
          <a:xfrm>
            <a:off x="9667890" y="4433674"/>
            <a:ext cx="2321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0.0043</a:t>
            </a:r>
          </a:p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23.8031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val_fine</a:t>
            </a:r>
            <a:r>
              <a:rPr lang="en" altLang="ko-KR" dirty="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0.0045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val_fine_psnr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23.5850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56168741-F17C-0DAB-5AE0-415A032F1F3C}"/>
              </a:ext>
            </a:extLst>
          </p:cNvPr>
          <p:cNvSpPr txBox="1">
            <a:spLocks/>
          </p:cNvSpPr>
          <p:nvPr/>
        </p:nvSpPr>
        <p:spPr>
          <a:xfrm>
            <a:off x="399812" y="4960238"/>
            <a:ext cx="133533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twist</a:t>
            </a: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483456C0-EF66-1E0B-ACAA-E26B3C93460E}"/>
              </a:ext>
            </a:extLst>
          </p:cNvPr>
          <p:cNvSpPr txBox="1">
            <a:spLocks/>
          </p:cNvSpPr>
          <p:nvPr/>
        </p:nvSpPr>
        <p:spPr>
          <a:xfrm>
            <a:off x="399812" y="2266673"/>
            <a:ext cx="1213445" cy="424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pdf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8ECE7-D61F-4527-2C1A-5EE8A9CDCDC8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Comparison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675E6A-FD1C-3C98-D472-559CBAAB7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257" y="1357753"/>
            <a:ext cx="7772400" cy="22420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A992CB-8BC6-B681-97F8-EA50BDE3BB5A}"/>
              </a:ext>
            </a:extLst>
          </p:cNvPr>
          <p:cNvSpPr txBox="1"/>
          <p:nvPr/>
        </p:nvSpPr>
        <p:spPr>
          <a:xfrm>
            <a:off x="9667889" y="1878607"/>
            <a:ext cx="2321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0.0046</a:t>
            </a:r>
          </a:p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23.4055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val_fine</a:t>
            </a:r>
            <a:r>
              <a:rPr lang="en" altLang="ko-KR" dirty="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0.0048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val_fine_psnr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23.2959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6A74669-3542-1A57-93C6-93B472BD8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257" y="4051318"/>
            <a:ext cx="7772400" cy="224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13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38D27-C1E5-F9E4-B569-97D3C98A3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A98EB-F50F-A133-BF9D-986DF7484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45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34F90D-239F-81B9-0CE5-C0ED7B4D7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433" y="0"/>
            <a:ext cx="3595202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A8C845-BCD9-BCDD-2B40-D3CD03993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365" y="0"/>
            <a:ext cx="3595202" cy="6858000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81EE2E9B-D776-0ED9-37C6-1409930123CB}"/>
              </a:ext>
            </a:extLst>
          </p:cNvPr>
          <p:cNvSpPr txBox="1">
            <a:spLocks/>
          </p:cNvSpPr>
          <p:nvPr/>
        </p:nvSpPr>
        <p:spPr>
          <a:xfrm>
            <a:off x="550988" y="3216900"/>
            <a:ext cx="133533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twist</a:t>
            </a:r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EBBE20B7-8BD3-A794-BEE0-8BE0F7528965}"/>
              </a:ext>
            </a:extLst>
          </p:cNvPr>
          <p:cNvSpPr txBox="1">
            <a:spLocks/>
          </p:cNvSpPr>
          <p:nvPr/>
        </p:nvSpPr>
        <p:spPr>
          <a:xfrm>
            <a:off x="10427567" y="3216900"/>
            <a:ext cx="1213445" cy="424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pdf</a:t>
            </a:r>
          </a:p>
        </p:txBody>
      </p:sp>
    </p:spTree>
    <p:extLst>
      <p:ext uri="{BB962C8B-B14F-4D97-AF65-F5344CB8AC3E}">
        <p14:creationId xmlns:p14="http://schemas.microsoft.com/office/powerpoint/2010/main" val="1749175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95C28-0870-0C6A-3A10-AE43C4A1D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37DC8715-BB29-FF7B-8F4D-7C283F867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1752" y="186051"/>
            <a:ext cx="2193583" cy="1015187"/>
          </a:xfrm>
        </p:spPr>
        <p:txBody>
          <a:bodyPr>
            <a:noAutofit/>
          </a:bodyPr>
          <a:lstStyle/>
          <a:p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Epoch = 100</a:t>
            </a:r>
          </a:p>
          <a:p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Both using stratified sampling</a:t>
            </a:r>
          </a:p>
          <a:p>
            <a:r>
              <a:rPr lang="en-US" altLang="ko-K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num_samples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= 128</a:t>
            </a:r>
          </a:p>
          <a:p>
            <a:r>
              <a:rPr lang="en-US" altLang="ko-K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coarse_samples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= 64</a:t>
            </a:r>
          </a:p>
          <a:p>
            <a:r>
              <a:rPr lang="en-US" altLang="ko-K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fine_samples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= 64</a:t>
            </a:r>
          </a:p>
          <a:p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2C1A5-A58E-6A9C-5C86-ED947F43B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C3DC86-8942-D471-7B97-E752E608039E}"/>
              </a:ext>
            </a:extLst>
          </p:cNvPr>
          <p:cNvSpPr txBox="1"/>
          <p:nvPr/>
        </p:nvSpPr>
        <p:spPr>
          <a:xfrm>
            <a:off x="9667890" y="4433674"/>
            <a:ext cx="2321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0.0043</a:t>
            </a:r>
          </a:p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23.8031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val_fine</a:t>
            </a:r>
            <a:r>
              <a:rPr lang="en" altLang="ko-KR" dirty="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0.0045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val_fine_psnr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23.5850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BD6A88A7-3A19-923A-FEBE-ED7F2B9EFEEF}"/>
              </a:ext>
            </a:extLst>
          </p:cNvPr>
          <p:cNvSpPr txBox="1">
            <a:spLocks/>
          </p:cNvSpPr>
          <p:nvPr/>
        </p:nvSpPr>
        <p:spPr>
          <a:xfrm>
            <a:off x="399812" y="4960238"/>
            <a:ext cx="133533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twist</a:t>
            </a: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DF458FA7-0144-75D3-2179-4AF2C77B8934}"/>
              </a:ext>
            </a:extLst>
          </p:cNvPr>
          <p:cNvSpPr txBox="1">
            <a:spLocks/>
          </p:cNvSpPr>
          <p:nvPr/>
        </p:nvSpPr>
        <p:spPr>
          <a:xfrm>
            <a:off x="399812" y="2266673"/>
            <a:ext cx="1213445" cy="424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tiny nerf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7ACB24-86A0-D1D9-B20C-871F4EA7A84E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Comparison – w/ Tiny nerf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156957-21C4-A43A-B3C3-3A607DEB85A0}"/>
              </a:ext>
            </a:extLst>
          </p:cNvPr>
          <p:cNvSpPr txBox="1"/>
          <p:nvPr/>
        </p:nvSpPr>
        <p:spPr>
          <a:xfrm>
            <a:off x="9667889" y="1878607"/>
            <a:ext cx="2321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loss 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0.0042</a:t>
            </a:r>
          </a:p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23.8769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</a:t>
            </a:r>
            <a:r>
              <a:rPr lang="en" altLang="ko-KR" dirty="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0.0046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23.4464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7349E28-6637-C969-6013-E19D4D7F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257" y="4051318"/>
            <a:ext cx="7772400" cy="22420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4A205D-94BB-760A-D3AE-2A4E99403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257" y="1360738"/>
            <a:ext cx="7772400" cy="224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41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A502E-260F-438A-1479-EA6B45163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168640-13A6-D849-66F7-59CFEDA03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42051761-D0ED-8413-C3C4-F907DAF4E6A5}"/>
              </a:ext>
            </a:extLst>
          </p:cNvPr>
          <p:cNvSpPr txBox="1">
            <a:spLocks/>
          </p:cNvSpPr>
          <p:nvPr/>
        </p:nvSpPr>
        <p:spPr>
          <a:xfrm>
            <a:off x="550988" y="3216900"/>
            <a:ext cx="133533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twist</a:t>
            </a:r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A2212652-DEFE-169F-5E68-4DDF98F512EE}"/>
              </a:ext>
            </a:extLst>
          </p:cNvPr>
          <p:cNvSpPr txBox="1">
            <a:spLocks/>
          </p:cNvSpPr>
          <p:nvPr/>
        </p:nvSpPr>
        <p:spPr>
          <a:xfrm>
            <a:off x="10427567" y="3216900"/>
            <a:ext cx="1213445" cy="424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tiny nerf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0897E2-6CC6-D6CB-3740-3C5BAF127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365" y="0"/>
            <a:ext cx="3595202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258FCB-6616-3535-57B6-241DB205C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433" y="0"/>
            <a:ext cx="3595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9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2E7C9-1E24-821C-542F-1377DB8DA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80A399-EE7D-A26A-3A5D-B1E5970E3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22E03F-5E64-CC44-AAED-41D197FD3BE3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Warmup Epoch – Ablation Study  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BFE7DE1-BF9D-8A91-8916-64EA2C05F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22" y="1422401"/>
            <a:ext cx="10515600" cy="2585324"/>
          </a:xfrm>
        </p:spPr>
        <p:txBody>
          <a:bodyPr>
            <a:normAutofit/>
          </a:bodyPr>
          <a:lstStyle/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52812964-5435-3983-3E87-771F4C7F604D}"/>
              </a:ext>
            </a:extLst>
          </p:cNvPr>
          <p:cNvSpPr txBox="1">
            <a:spLocks/>
          </p:cNvSpPr>
          <p:nvPr/>
        </p:nvSpPr>
        <p:spPr>
          <a:xfrm>
            <a:off x="646322" y="1322765"/>
            <a:ext cx="5844789" cy="4460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Adaptive learning rate</a:t>
            </a:r>
          </a:p>
          <a:p>
            <a:pPr lvl="1"/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coarse_lr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* 2 =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fine_lr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modified loss function weight</a:t>
            </a:r>
          </a:p>
          <a:p>
            <a:pPr lvl="1"/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total_loss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fine_loss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* 1.5 +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coarse_loss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내용 개체 틀 4">
            <a:extLst>
              <a:ext uri="{FF2B5EF4-FFF2-40B4-BE49-F238E27FC236}">
                <a16:creationId xmlns:a16="http://schemas.microsoft.com/office/drawing/2014/main" id="{B70BC5FD-0092-C1CC-540A-8C2994F38CB6}"/>
              </a:ext>
            </a:extLst>
          </p:cNvPr>
          <p:cNvSpPr txBox="1">
            <a:spLocks/>
          </p:cNvSpPr>
          <p:nvPr/>
        </p:nvSpPr>
        <p:spPr>
          <a:xfrm>
            <a:off x="5598600" y="3123329"/>
            <a:ext cx="3139000" cy="2925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default </a:t>
            </a:r>
            <a:r>
              <a:rPr lang="en-US" altLang="ko-KR" sz="1800" b="1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learning_rate</a:t>
            </a:r>
            <a:r>
              <a:rPr lang="en-US" altLang="ko-KR" sz="18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is 0.001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E848BB-C9A0-7625-0D72-2EF063E78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00" y="2372832"/>
            <a:ext cx="6007100" cy="584200"/>
          </a:xfrm>
          <a:prstGeom prst="rect">
            <a:avLst/>
          </a:prstGeom>
        </p:spPr>
      </p:pic>
      <p:pic>
        <p:nvPicPr>
          <p:cNvPr id="8" name="그림 7" descr="텍스트, 폰트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33FA1FF-43CF-DEE9-8A75-908B466B6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16" y="4466551"/>
            <a:ext cx="4267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77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7F25A-CCD1-46A2-629E-A66691AAD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2C2BD5-8EAE-D962-98F2-D79286F9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4D535-F2A6-CB80-144A-3425A59C1C06}"/>
              </a:ext>
            </a:extLst>
          </p:cNvPr>
          <p:cNvSpPr txBox="1"/>
          <p:nvPr/>
        </p:nvSpPr>
        <p:spPr>
          <a:xfrm>
            <a:off x="9667890" y="4433674"/>
            <a:ext cx="2321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0.0043</a:t>
            </a:r>
          </a:p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23.8031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val_fine</a:t>
            </a:r>
            <a:r>
              <a:rPr lang="en" altLang="ko-KR" dirty="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0.0045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val_fine_psnr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23.5850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B3593E37-CA9B-4AD0-EAD3-930614B26B3A}"/>
              </a:ext>
            </a:extLst>
          </p:cNvPr>
          <p:cNvSpPr txBox="1">
            <a:spLocks/>
          </p:cNvSpPr>
          <p:nvPr/>
        </p:nvSpPr>
        <p:spPr>
          <a:xfrm>
            <a:off x="399812" y="4960238"/>
            <a:ext cx="133533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twist</a:t>
            </a: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1A974F45-38AF-E52E-47F0-74BF4D5CB60D}"/>
              </a:ext>
            </a:extLst>
          </p:cNvPr>
          <p:cNvSpPr txBox="1">
            <a:spLocks/>
          </p:cNvSpPr>
          <p:nvPr/>
        </p:nvSpPr>
        <p:spPr>
          <a:xfrm>
            <a:off x="399812" y="2266673"/>
            <a:ext cx="1213445" cy="424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Ablation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3EC1B3-B2CE-F751-9206-A85C83007740}"/>
              </a:ext>
            </a:extLst>
          </p:cNvPr>
          <p:cNvSpPr txBox="1">
            <a:spLocks/>
          </p:cNvSpPr>
          <p:nvPr/>
        </p:nvSpPr>
        <p:spPr>
          <a:xfrm>
            <a:off x="646322" y="375064"/>
            <a:ext cx="10515600" cy="9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맑은 고딕"/>
                <a:cs typeface="Calibri"/>
              </a:rPr>
              <a:t>Comparison – w/ ablation study</a:t>
            </a:r>
            <a:endParaRPr lang="ko-KR" altLang="en-US" sz="3200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16F64B-CE5F-6358-A34C-BE096CDD165C}"/>
              </a:ext>
            </a:extLst>
          </p:cNvPr>
          <p:cNvSpPr txBox="1"/>
          <p:nvPr/>
        </p:nvSpPr>
        <p:spPr>
          <a:xfrm>
            <a:off x="9667889" y="1878607"/>
            <a:ext cx="24112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loss 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0.0035</a:t>
            </a:r>
          </a:p>
          <a:p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fine_psnr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24.7437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</a:t>
            </a:r>
            <a:r>
              <a:rPr lang="en" altLang="ko-KR" dirty="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_fine_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0.0038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_ </a:t>
            </a:r>
            <a:r>
              <a:rPr lang="en" altLang="ko-KR" b="0" i="0" dirty="0" err="1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fine_psnr</a:t>
            </a:r>
            <a:r>
              <a:rPr lang="en" altLang="ko-KR" dirty="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" altLang="ko-KR" b="0" i="0" dirty="0"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24.3553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52D664-D125-9E82-E540-1337B53EA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257" y="4051318"/>
            <a:ext cx="7772400" cy="22420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500546-7D7B-96D8-EBF2-5352BA97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257" y="1354820"/>
            <a:ext cx="7772400" cy="2242038"/>
          </a:xfrm>
          <a:prstGeom prst="rect">
            <a:avLst/>
          </a:prstGeom>
        </p:spPr>
      </p:pic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5E17031A-18EB-B6F6-582C-C89C4CED17D9}"/>
              </a:ext>
            </a:extLst>
          </p:cNvPr>
          <p:cNvSpPr txBox="1">
            <a:spLocks/>
          </p:cNvSpPr>
          <p:nvPr/>
        </p:nvSpPr>
        <p:spPr>
          <a:xfrm>
            <a:off x="9667889" y="613986"/>
            <a:ext cx="2193583" cy="101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Epoch = 100</a:t>
            </a:r>
          </a:p>
          <a:p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6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1AF87-9A32-5B23-77FB-BBC7D1E0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ea typeface="맑은 고딕"/>
                <a:cs typeface="Calibri"/>
              </a:rPr>
              <a:t>Purpose of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NeRF</a:t>
            </a:r>
            <a:endParaRPr lang="ko-KR" altLang="en-US" dirty="0" err="1">
              <a:latin typeface="Calibri"/>
              <a:ea typeface="맑은 고딕"/>
              <a:cs typeface="Calibri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1763A30-EB7B-9AAD-814F-5B19D5B42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One important purpose of nerfs is to represent 3D scenes with neural networks.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Given 2d images + poses as a input, then returns each color of the pixels</a:t>
            </a:r>
          </a:p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That means, we need the mapping from pixel to 3d points,</a:t>
            </a:r>
          </a:p>
          <a:p>
            <a:pPr lvl="1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Image plane to Real world</a:t>
            </a:r>
          </a:p>
          <a:p>
            <a:pPr lvl="1"/>
            <a:endParaRPr lang="en-US" altLang="ko-KR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ko-KR" alt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183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62CC2-B1F3-57F7-F834-50F3233B7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EBC342-10DA-A8F4-B352-F4486493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190A7-B914-480B-A2BB-B05B97BFB5F1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53A1F688-2B8E-5859-A7D1-D29D42E7DAD2}"/>
              </a:ext>
            </a:extLst>
          </p:cNvPr>
          <p:cNvSpPr txBox="1">
            <a:spLocks/>
          </p:cNvSpPr>
          <p:nvPr/>
        </p:nvSpPr>
        <p:spPr>
          <a:xfrm>
            <a:off x="550988" y="3216900"/>
            <a:ext cx="1335330" cy="4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twist</a:t>
            </a:r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7FD01B52-1C81-A2FC-8D92-B797DEDE2484}"/>
              </a:ext>
            </a:extLst>
          </p:cNvPr>
          <p:cNvSpPr txBox="1">
            <a:spLocks/>
          </p:cNvSpPr>
          <p:nvPr/>
        </p:nvSpPr>
        <p:spPr>
          <a:xfrm>
            <a:off x="10427567" y="3216900"/>
            <a:ext cx="1213445" cy="424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Ablation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396741-20A5-9447-15C2-FF42532C8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433" y="0"/>
            <a:ext cx="3595202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177CD7-C6D2-1886-4363-DFCB3EBD3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080" y="10856"/>
            <a:ext cx="3595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8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77373-AFE2-3741-CD8F-1500F9A9B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585C241-CE9C-E7AB-72E8-C254A3D681FD}"/>
              </a:ext>
            </a:extLst>
          </p:cNvPr>
          <p:cNvGrpSpPr/>
          <p:nvPr/>
        </p:nvGrpSpPr>
        <p:grpSpPr>
          <a:xfrm>
            <a:off x="4189625" y="43008"/>
            <a:ext cx="4743450" cy="4538022"/>
            <a:chOff x="6713750" y="750741"/>
            <a:chExt cx="4743450" cy="4538022"/>
          </a:xfrm>
        </p:grpSpPr>
        <p:pic>
          <p:nvPicPr>
            <p:cNvPr id="12" name="그림 11" descr="라인, 삼각형, 디자인이(가) 표시된 사진&#10;&#10;자동 생성된 설명">
              <a:extLst>
                <a:ext uri="{FF2B5EF4-FFF2-40B4-BE49-F238E27FC236}">
                  <a16:creationId xmlns:a16="http://schemas.microsoft.com/office/drawing/2014/main" id="{3E031F18-2926-E28A-22EB-E4E256B1F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379" y="750741"/>
              <a:ext cx="4683821" cy="45380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85F5A67-BA35-9A86-B91D-B8EA47688B0B}"/>
                    </a:ext>
                  </a:extLst>
                </p:cNvPr>
                <p:cNvSpPr txBox="1"/>
                <p:nvPr/>
              </p:nvSpPr>
              <p:spPr>
                <a:xfrm>
                  <a:off x="6713750" y="3243590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𝐨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85F5A67-BA35-9A86-B91D-B8EA47688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750" y="3243590"/>
                  <a:ext cx="38100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237CCDF-AE35-B510-B252-6C36BE666EF6}"/>
                    </a:ext>
                  </a:extLst>
                </p:cNvPr>
                <p:cNvSpPr txBox="1"/>
                <p:nvPr/>
              </p:nvSpPr>
              <p:spPr>
                <a:xfrm>
                  <a:off x="7847912" y="2951946"/>
                  <a:ext cx="381000" cy="9541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oMath>
                    </m:oMathPara>
                  </a14:m>
                  <a:endParaRPr lang="en-US" altLang="ko-KR" sz="28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  <a:p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237CCDF-AE35-B510-B252-6C36BE666E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912" y="2951946"/>
                  <a:ext cx="381000" cy="95410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2847D95-4B18-ADD1-F0F9-4EE35CA473D1}"/>
                    </a:ext>
                  </a:extLst>
                </p:cNvPr>
                <p:cNvSpPr txBox="1"/>
                <p:nvPr/>
              </p:nvSpPr>
              <p:spPr>
                <a:xfrm>
                  <a:off x="9296401" y="2563207"/>
                  <a:ext cx="17907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𝐨</m:t>
                        </m:r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ko-KR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2847D95-4B18-ADD1-F0F9-4EE35CA47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6401" y="2563207"/>
                  <a:ext cx="179070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A1B5AFC-A981-EA2E-C46E-25943F78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ea typeface="맑은 고딕"/>
                <a:cs typeface="Calibri"/>
              </a:rPr>
              <a:t>What is ray?</a:t>
            </a:r>
            <a:endParaRPr lang="ko-KR" altLang="en-US" dirty="0" err="1">
              <a:latin typeface="Calibri"/>
              <a:ea typeface="맑은 고딕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B3958375-7933-C020-51F4-D793B87FA5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9924" y="4301958"/>
                <a:ext cx="10334625" cy="26225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ray is a directional vector from a pixel in an image toward an object </a:t>
                </a:r>
              </a:p>
              <a:p>
                <a:r>
                  <a:rPr lang="en-US" altLang="ko-K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Ray </a:t>
                </a:r>
                <a14:m>
                  <m:oMath xmlns:m="http://schemas.openxmlformats.org/officeDocument/2006/math">
                    <m:r>
                      <a:rPr lang="en-US" altLang="ko-KR" sz="24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ko-K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𝐨</m:t>
                    </m:r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ko-KR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altLang="ko-K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weights for the direction</a:t>
                </a:r>
              </a:p>
              <a:p>
                <a:endParaRPr lang="en-US" altLang="ko-KR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ko-KR" altLang="en-US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B3958375-7933-C020-51F4-D793B87FA5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9924" y="4301958"/>
                <a:ext cx="10334625" cy="2622550"/>
              </a:xfrm>
              <a:blipFill>
                <a:blip r:embed="rId7"/>
                <a:stretch>
                  <a:fillRect l="-736" t="-28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92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E4B2D-3273-8D75-6397-0F7261C8D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A610A3E-E427-E9FD-E0CB-CD63870CB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58800"/>
            <a:ext cx="7772400" cy="40945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935C6858-ABD6-91B7-D6D7-5AD07E72C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53251"/>
            <a:ext cx="4572000" cy="1600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1547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BCC4-E627-CE1F-C80F-1D02BFE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ED582-2DBE-2E65-5AE5-604E8821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Discreatized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volume ray casting</a:t>
            </a:r>
            <a:endParaRPr lang="ko-KR" altLang="en-US" dirty="0" err="1">
              <a:latin typeface="Calibri"/>
              <a:ea typeface="맑은 고딕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44D5646F-E2B7-DACE-DC9F-56343B5704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7591" y="1793353"/>
                <a:ext cx="105156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0" lang="ko-KR" altLang="ar-AE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𝐜</m:t>
                    </m:r>
                    <m:r>
                      <a:rPr kumimoji="0" lang="ko-KR" altLang="ar-AE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  <m:limUpp>
                      <m:limUppPr>
                        <m:ctrlPr>
                          <a:rPr lang="ar-AE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ar-AE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l-GR" altLang="ko-KR" sz="2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lim>
                            <m:r>
                              <a:rPr lang="ko-KR" altLang="ar-AE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lim>
                        </m:limLow>
                      </m:e>
                      <m:lim>
                        <m:r>
                          <a:rPr lang="ko-KR" altLang="ar-A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Upp>
                    <m:sSub>
                      <m:sSubPr>
                        <m:ctrlPr>
                          <a:rPr lang="ar-AE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ar-AE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ar-AE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ko-KR" altLang="ar-AE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limUpp>
                      <m:limUppPr>
                        <m:ctrlPr>
                          <a:rPr kumimoji="0" lang="ar-AE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kumimoji="0" lang="ar-AE" altLang="ko-K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limLowPr>
                          <m:e>
                            <m:r>
                              <a:rPr kumimoji="0" lang="ar-AE" altLang="ko-K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∑</m:t>
                            </m:r>
                          </m:e>
                          <m:lim>
                            <m:r>
                              <a:rPr kumimoji="0" lang="ko-KR" altLang="ar-AE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ar-AE" altLang="ko-K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=1</m:t>
                            </m:r>
                          </m:lim>
                        </m:limLow>
                      </m:e>
                      <m:lim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lim>
                    </m:limUpp>
                    <m:sSub>
                      <m:sSubPr>
                        <m:ctrlPr>
                          <a:rPr kumimoji="0" lang="ar-AE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kumimoji="0" lang="ar-AE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𝛼</m:t>
                        </m:r>
                      </m:e>
                      <m:sub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kumimoji="0" lang="ar-AE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𝐜</m:t>
                        </m:r>
                      </m:e>
                      <m:sub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ar-AE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ar-AE" altLang="ko-KR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limUpp>
                      <m:limUppPr>
                        <m:ctrlPr>
                          <a:rPr kumimoji="0" lang="ar-AE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kumimoji="0" lang="ar-AE" altLang="ko-K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limLowPr>
                          <m:e>
                            <m:r>
                              <a:rPr kumimoji="0" lang="ar-AE" altLang="ko-K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∏</m:t>
                            </m:r>
                          </m:e>
                          <m:lim>
                            <m:r>
                              <a:rPr kumimoji="0" lang="ko-KR" altLang="ar-AE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ar-AE" altLang="ko-K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=1</m:t>
                            </m:r>
                          </m:lim>
                        </m:limLow>
                      </m:e>
                      <m:lim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lim>
                    </m:limUpp>
                    <m:r>
                      <a:rPr kumimoji="0" lang="ar-AE" altLang="ko-KR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ar-AE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𝛼</m:t>
                        </m:r>
                      </m:e>
                      <m:sub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ar-AE" altLang="ko-KR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lang="en-US" altLang="ko-KR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0" indent="0">
                  <a:buNone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How much light is blocked earlier along ray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ar-AE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𝛼</m:t>
                        </m:r>
                      </m:e>
                      <m:sub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ar-AE" altLang="ko-KR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=1−</m:t>
                    </m:r>
                    <m:r>
                      <m:rPr>
                        <m:sty m:val="p"/>
                      </m:rPr>
                      <a:rPr kumimoji="0" lang="en-US" altLang="ko-KR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exp</m:t>
                    </m:r>
                    <m:r>
                      <a:rPr kumimoji="0" lang="en-US" altLang="ko-KR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(−</m:t>
                    </m:r>
                    <m:sSub>
                      <m:sSubPr>
                        <m:ctrlPr>
                          <a:rPr kumimoji="0" lang="ar-AE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kumimoji="0" lang="ar-AE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ar-AE" altLang="ko-KR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lang="en-US" altLang="ko-KR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0" indent="0">
                  <a:buNone/>
                </a:pPr>
                <a:r>
                  <a:rPr lang="en-US" altLang="ko-KR" sz="2400" dirty="0">
                    <a:solidFill>
                      <a:prstClr val="black"/>
                    </a:solidFill>
                    <a:latin typeface="Calibri" panose="020F0502020204030204"/>
                  </a:rPr>
                  <a:t>How much light is contributed by ray segment </a:t>
                </a:r>
                <a:r>
                  <a:rPr lang="en-US" altLang="ko-KR" sz="2400" i="1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endParaRPr kumimoji="0" lang="ar-AE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ko-KR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ko-KR" altLang="en-US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44D5646F-E2B7-DACE-DC9F-56343B5704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7591" y="1793353"/>
                <a:ext cx="10515600" cy="4351338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38C11B-00D7-02BE-E51F-C344E1D4948B}"/>
              </a:ext>
            </a:extLst>
          </p:cNvPr>
          <p:cNvGrpSpPr/>
          <p:nvPr/>
        </p:nvGrpSpPr>
        <p:grpSpPr>
          <a:xfrm>
            <a:off x="6891146" y="1135482"/>
            <a:ext cx="4449686" cy="3569656"/>
            <a:chOff x="6749024" y="1525856"/>
            <a:chExt cx="5067475" cy="4007414"/>
          </a:xfrm>
        </p:grpSpPr>
        <p:sp>
          <p:nvSpPr>
            <p:cNvPr id="3" name="Cloud">
              <a:extLst>
                <a:ext uri="{FF2B5EF4-FFF2-40B4-BE49-F238E27FC236}">
                  <a16:creationId xmlns:a16="http://schemas.microsoft.com/office/drawing/2014/main" id="{C4CDDB6C-9AC6-CE9B-E151-E3B2CF6AD4DA}"/>
                </a:ext>
              </a:extLst>
            </p:cNvPr>
            <p:cNvSpPr/>
            <p:nvPr/>
          </p:nvSpPr>
          <p:spPr>
            <a:xfrm>
              <a:off x="8219515" y="2357069"/>
              <a:ext cx="2282013" cy="1375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35021">
                  <a:srgbClr val="7FCCFF"/>
                </a:gs>
                <a:gs pos="100000">
                  <a:srgbClr val="0099FF"/>
                </a:gs>
              </a:gsLst>
              <a:path>
                <a:fillToRect l="69668" t="8463" r="30331" b="91536"/>
              </a:path>
            </a:gradFill>
            <a:ln w="381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" name="Line">
              <a:extLst>
                <a:ext uri="{FF2B5EF4-FFF2-40B4-BE49-F238E27FC236}">
                  <a16:creationId xmlns:a16="http://schemas.microsoft.com/office/drawing/2014/main" id="{8352464E-8525-111E-22EB-B47A200FC081}"/>
                </a:ext>
              </a:extLst>
            </p:cNvPr>
            <p:cNvSpPr/>
            <p:nvPr/>
          </p:nvSpPr>
          <p:spPr>
            <a:xfrm flipV="1">
              <a:off x="7415816" y="1920650"/>
              <a:ext cx="3438651" cy="2870060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6" name="Circle">
              <a:extLst>
                <a:ext uri="{FF2B5EF4-FFF2-40B4-BE49-F238E27FC236}">
                  <a16:creationId xmlns:a16="http://schemas.microsoft.com/office/drawing/2014/main" id="{45319C61-8277-F267-2C91-A169623DCCA6}"/>
                </a:ext>
              </a:extLst>
            </p:cNvPr>
            <p:cNvSpPr/>
            <p:nvPr/>
          </p:nvSpPr>
          <p:spPr>
            <a:xfrm>
              <a:off x="8920897" y="3444797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" name="3D volume">
              <a:extLst>
                <a:ext uri="{FF2B5EF4-FFF2-40B4-BE49-F238E27FC236}">
                  <a16:creationId xmlns:a16="http://schemas.microsoft.com/office/drawing/2014/main" id="{753D4201-F1E5-C7F7-0F55-957E2235DA77}"/>
                </a:ext>
              </a:extLst>
            </p:cNvPr>
            <p:cNvSpPr txBox="1"/>
            <p:nvPr/>
          </p:nvSpPr>
          <p:spPr>
            <a:xfrm>
              <a:off x="10439519" y="3626273"/>
              <a:ext cx="1376980" cy="395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algn="l" defTabSz="821531">
                <a:defRPr sz="4200" b="0"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pPr marL="0" marR="0" lvl="0" indent="0" algn="l" defTabSz="8215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Book"/>
                  <a:sym typeface="Avenir Book"/>
                </a:rPr>
                <a:t>3D volume</a:t>
              </a:r>
            </a:p>
          </p:txBody>
        </p:sp>
        <p:sp>
          <p:nvSpPr>
            <p:cNvPr id="8" name="Video">
              <a:extLst>
                <a:ext uri="{FF2B5EF4-FFF2-40B4-BE49-F238E27FC236}">
                  <a16:creationId xmlns:a16="http://schemas.microsoft.com/office/drawing/2014/main" id="{D70CAA8D-6B52-2C68-1500-239C42DC5095}"/>
                </a:ext>
              </a:extLst>
            </p:cNvPr>
            <p:cNvSpPr/>
            <p:nvPr/>
          </p:nvSpPr>
          <p:spPr>
            <a:xfrm rot="19232115">
              <a:off x="6749024" y="4840719"/>
              <a:ext cx="754117" cy="422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6" y="0"/>
                  </a:moveTo>
                  <a:cubicBezTo>
                    <a:pt x="623" y="0"/>
                    <a:pt x="0" y="1113"/>
                    <a:pt x="0" y="2475"/>
                  </a:cubicBezTo>
                  <a:lnTo>
                    <a:pt x="0" y="19125"/>
                  </a:lnTo>
                  <a:cubicBezTo>
                    <a:pt x="0" y="20487"/>
                    <a:pt x="623" y="21600"/>
                    <a:pt x="1386" y="21600"/>
                  </a:cubicBezTo>
                  <a:lnTo>
                    <a:pt x="15853" y="21600"/>
                  </a:lnTo>
                  <a:cubicBezTo>
                    <a:pt x="16616" y="21600"/>
                    <a:pt x="17239" y="20487"/>
                    <a:pt x="17239" y="19125"/>
                  </a:cubicBezTo>
                  <a:lnTo>
                    <a:pt x="17239" y="15008"/>
                  </a:lnTo>
                  <a:cubicBezTo>
                    <a:pt x="17501" y="15278"/>
                    <a:pt x="17778" y="15564"/>
                    <a:pt x="17979" y="15771"/>
                  </a:cubicBezTo>
                  <a:lnTo>
                    <a:pt x="21000" y="18884"/>
                  </a:lnTo>
                  <a:cubicBezTo>
                    <a:pt x="21330" y="19224"/>
                    <a:pt x="21600" y="18948"/>
                    <a:pt x="21600" y="18268"/>
                  </a:cubicBezTo>
                  <a:lnTo>
                    <a:pt x="21600" y="12039"/>
                  </a:lnTo>
                  <a:cubicBezTo>
                    <a:pt x="21600" y="11358"/>
                    <a:pt x="21600" y="10242"/>
                    <a:pt x="21600" y="9561"/>
                  </a:cubicBezTo>
                  <a:lnTo>
                    <a:pt x="21600" y="3332"/>
                  </a:lnTo>
                  <a:cubicBezTo>
                    <a:pt x="21600" y="2652"/>
                    <a:pt x="21330" y="2376"/>
                    <a:pt x="21000" y="2716"/>
                  </a:cubicBezTo>
                  <a:lnTo>
                    <a:pt x="17979" y="5829"/>
                  </a:lnTo>
                  <a:cubicBezTo>
                    <a:pt x="17778" y="6036"/>
                    <a:pt x="17500" y="6322"/>
                    <a:pt x="17239" y="6592"/>
                  </a:cubicBezTo>
                  <a:lnTo>
                    <a:pt x="17239" y="2475"/>
                  </a:lnTo>
                  <a:cubicBezTo>
                    <a:pt x="17239" y="1113"/>
                    <a:pt x="16616" y="0"/>
                    <a:pt x="15853" y="0"/>
                  </a:cubicBezTo>
                  <a:lnTo>
                    <a:pt x="1386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Equation">
                  <a:extLst>
                    <a:ext uri="{FF2B5EF4-FFF2-40B4-BE49-F238E27FC236}">
                      <a16:creationId xmlns:a16="http://schemas.microsoft.com/office/drawing/2014/main" id="{2D7F84F1-FBBC-D3F0-4519-A4823D5CC74D}"/>
                    </a:ext>
                  </a:extLst>
                </p:cNvPr>
                <p:cNvSpPr txBox="1"/>
                <p:nvPr/>
              </p:nvSpPr>
              <p:spPr>
                <a:xfrm>
                  <a:off x="7852821" y="3953855"/>
                  <a:ext cx="321755" cy="369332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Equation">
                  <a:extLst>
                    <a:ext uri="{FF2B5EF4-FFF2-40B4-BE49-F238E27FC236}">
                      <a16:creationId xmlns:a16="http://schemas.microsoft.com/office/drawing/2014/main" id="{2D7F84F1-FBBC-D3F0-4519-A4823D5CC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2821" y="3953855"/>
                  <a:ext cx="32175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5000" r="-12500" b="-29630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Equation">
                  <a:extLst>
                    <a:ext uri="{FF2B5EF4-FFF2-40B4-BE49-F238E27FC236}">
                      <a16:creationId xmlns:a16="http://schemas.microsoft.com/office/drawing/2014/main" id="{A57186E0-7CB6-C0B1-E0A7-F8E7022E1D2A}"/>
                    </a:ext>
                  </a:extLst>
                </p:cNvPr>
                <p:cNvSpPr txBox="1"/>
                <p:nvPr/>
              </p:nvSpPr>
              <p:spPr>
                <a:xfrm>
                  <a:off x="10278938" y="2575665"/>
                  <a:ext cx="397481" cy="392415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25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25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sz="25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EFE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0" sz="25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Equation">
                  <a:extLst>
                    <a:ext uri="{FF2B5EF4-FFF2-40B4-BE49-F238E27FC236}">
                      <a16:creationId xmlns:a16="http://schemas.microsoft.com/office/drawing/2014/main" id="{A57186E0-7CB6-C0B1-E0A7-F8E7022E1D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8938" y="2575665"/>
                  <a:ext cx="397481" cy="392415"/>
                </a:xfrm>
                <a:prstGeom prst="rect">
                  <a:avLst/>
                </a:prstGeom>
                <a:blipFill>
                  <a:blip r:embed="rId4"/>
                  <a:stretch>
                    <a:fillRect l="-20690" r="-10345" b="-28571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ircle">
              <a:extLst>
                <a:ext uri="{FF2B5EF4-FFF2-40B4-BE49-F238E27FC236}">
                  <a16:creationId xmlns:a16="http://schemas.microsoft.com/office/drawing/2014/main" id="{A50C1343-A7BD-CE21-7D43-803A1C2A34E5}"/>
                </a:ext>
              </a:extLst>
            </p:cNvPr>
            <p:cNvSpPr/>
            <p:nvPr/>
          </p:nvSpPr>
          <p:spPr>
            <a:xfrm>
              <a:off x="8037121" y="4188108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31EA8E1C-903B-B566-38DB-8522E2EB4EB6}"/>
                </a:ext>
              </a:extLst>
            </p:cNvPr>
            <p:cNvSpPr/>
            <p:nvPr/>
          </p:nvSpPr>
          <p:spPr>
            <a:xfrm>
              <a:off x="10195773" y="2390489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03063011-8861-D1D8-A2A1-6597C4B247C6}"/>
                </a:ext>
              </a:extLst>
            </p:cNvPr>
            <p:cNvSpPr/>
            <p:nvPr/>
          </p:nvSpPr>
          <p:spPr>
            <a:xfrm>
              <a:off x="8503631" y="3793258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397B99BD-9FC4-A36E-DA1D-8659F26E36C8}"/>
                </a:ext>
              </a:extLst>
            </p:cNvPr>
            <p:cNvSpPr/>
            <p:nvPr/>
          </p:nvSpPr>
          <p:spPr>
            <a:xfrm>
              <a:off x="9358385" y="3076648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" name="Circle">
              <a:extLst>
                <a:ext uri="{FF2B5EF4-FFF2-40B4-BE49-F238E27FC236}">
                  <a16:creationId xmlns:a16="http://schemas.microsoft.com/office/drawing/2014/main" id="{3BDDD4DC-FD25-4F4A-F27E-706CD3A7E04C}"/>
                </a:ext>
              </a:extLst>
            </p:cNvPr>
            <p:cNvSpPr/>
            <p:nvPr/>
          </p:nvSpPr>
          <p:spPr>
            <a:xfrm>
              <a:off x="9794446" y="2716660"/>
              <a:ext cx="101601" cy="10160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3228796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" name="Camera">
              <a:extLst>
                <a:ext uri="{FF2B5EF4-FFF2-40B4-BE49-F238E27FC236}">
                  <a16:creationId xmlns:a16="http://schemas.microsoft.com/office/drawing/2014/main" id="{161F4F64-757D-BF88-0C82-FE973945FAB6}"/>
                </a:ext>
              </a:extLst>
            </p:cNvPr>
            <p:cNvSpPr txBox="1"/>
            <p:nvPr/>
          </p:nvSpPr>
          <p:spPr>
            <a:xfrm>
              <a:off x="7333397" y="5137969"/>
              <a:ext cx="1008289" cy="395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algn="l" defTabSz="821531">
                <a:defRPr sz="4200" b="0"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pPr marL="0" marR="0" lvl="0" indent="0" algn="l" defTabSz="8215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Book"/>
                  <a:sym typeface="Avenir Book"/>
                </a:rPr>
                <a:t>Camera</a:t>
              </a:r>
            </a:p>
          </p:txBody>
        </p:sp>
        <p:sp>
          <p:nvSpPr>
            <p:cNvPr id="17" name="Ray">
              <a:extLst>
                <a:ext uri="{FF2B5EF4-FFF2-40B4-BE49-F238E27FC236}">
                  <a16:creationId xmlns:a16="http://schemas.microsoft.com/office/drawing/2014/main" id="{1A727005-5F0B-E3C0-BE65-390340CE0FA7}"/>
                </a:ext>
              </a:extLst>
            </p:cNvPr>
            <p:cNvSpPr txBox="1"/>
            <p:nvPr/>
          </p:nvSpPr>
          <p:spPr>
            <a:xfrm>
              <a:off x="10869931" y="1525856"/>
              <a:ext cx="501740" cy="395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algn="l" defTabSz="821531">
                <a:defRPr sz="4200" b="0"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pPr marL="0" marR="0" lvl="0" indent="0" algn="l" defTabSz="8215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Book"/>
                  <a:sym typeface="Avenir Book"/>
                </a:rPr>
                <a:t>Ray</a:t>
              </a: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0A7ACBFC-9A28-1A42-EF11-1C7A43EBD7C4}"/>
                </a:ext>
              </a:extLst>
            </p:cNvPr>
            <p:cNvSpPr/>
            <p:nvPr/>
          </p:nvSpPr>
          <p:spPr>
            <a:xfrm flipV="1">
              <a:off x="8178243" y="3613407"/>
              <a:ext cx="897591" cy="773254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headEnd type="triangle" len="sm"/>
              <a:tailEnd type="triangle" len="sm"/>
            </a:ln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F6C92AA0-A680-747B-F203-C13ECD06C701}"/>
                </a:ext>
              </a:extLst>
            </p:cNvPr>
            <p:cNvSpPr/>
            <p:nvPr/>
          </p:nvSpPr>
          <p:spPr>
            <a:xfrm flipV="1">
              <a:off x="8883708" y="3021417"/>
              <a:ext cx="429047" cy="354468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headEnd type="triangle" len="sm"/>
              <a:tailEnd type="triangle" len="sm"/>
            </a:ln>
          </p:spPr>
          <p:txBody>
            <a:bodyPr lIns="35719" tIns="35719" rIns="35719" bIns="35719" anchor="ctr"/>
            <a:lstStyle/>
            <a:p>
              <a:pPr marL="0" marR="0" lvl="0" indent="0" algn="l" defTabSz="410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Equation">
                  <a:extLst>
                    <a:ext uri="{FF2B5EF4-FFF2-40B4-BE49-F238E27FC236}">
                      <a16:creationId xmlns:a16="http://schemas.microsoft.com/office/drawing/2014/main" id="{772FF96F-D530-7F58-4C51-0AB432EAA479}"/>
                    </a:ext>
                  </a:extLst>
                </p:cNvPr>
                <p:cNvSpPr txBox="1"/>
                <p:nvPr/>
              </p:nvSpPr>
              <p:spPr>
                <a:xfrm>
                  <a:off x="10341123" y="2473264"/>
                  <a:ext cx="442750" cy="25391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0" sz="16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Equation">
                  <a:extLst>
                    <a:ext uri="{FF2B5EF4-FFF2-40B4-BE49-F238E27FC236}">
                      <a16:creationId xmlns:a16="http://schemas.microsoft.com/office/drawing/2014/main" id="{772FF96F-D530-7F58-4C51-0AB432EAA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1123" y="2473264"/>
                  <a:ext cx="442750" cy="253916"/>
                </a:xfrm>
                <a:prstGeom prst="rect">
                  <a:avLst/>
                </a:prstGeom>
                <a:blipFill>
                  <a:blip r:embed="rId5"/>
                  <a:stretch>
                    <a:fillRect l="-19355" r="-12903" b="-27778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Equation">
                  <a:extLst>
                    <a:ext uri="{FF2B5EF4-FFF2-40B4-BE49-F238E27FC236}">
                      <a16:creationId xmlns:a16="http://schemas.microsoft.com/office/drawing/2014/main" id="{FD58A43E-F41B-51F1-323E-3771672A68AD}"/>
                    </a:ext>
                  </a:extLst>
                </p:cNvPr>
                <p:cNvSpPr txBox="1"/>
                <p:nvPr/>
              </p:nvSpPr>
              <p:spPr>
                <a:xfrm>
                  <a:off x="7969345" y="3958428"/>
                  <a:ext cx="222048" cy="25391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sz="16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Equation">
                  <a:extLst>
                    <a:ext uri="{FF2B5EF4-FFF2-40B4-BE49-F238E27FC236}">
                      <a16:creationId xmlns:a16="http://schemas.microsoft.com/office/drawing/2014/main" id="{FD58A43E-F41B-51F1-323E-3771672A68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345" y="3958428"/>
                  <a:ext cx="222048" cy="253916"/>
                </a:xfrm>
                <a:prstGeom prst="rect">
                  <a:avLst/>
                </a:prstGeom>
                <a:blipFill>
                  <a:blip r:embed="rId6"/>
                  <a:stretch>
                    <a:fillRect l="-23529" r="-17647" b="-27778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Equation">
                  <a:extLst>
                    <a:ext uri="{FF2B5EF4-FFF2-40B4-BE49-F238E27FC236}">
                      <a16:creationId xmlns:a16="http://schemas.microsoft.com/office/drawing/2014/main" id="{D02E9016-4A80-14BC-90D2-866C16386055}"/>
                    </a:ext>
                  </a:extLst>
                </p:cNvPr>
                <p:cNvSpPr txBox="1"/>
                <p:nvPr/>
              </p:nvSpPr>
              <p:spPr>
                <a:xfrm>
                  <a:off x="8725087" y="3996369"/>
                  <a:ext cx="220573" cy="25391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0" sz="16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Equation">
                  <a:extLst>
                    <a:ext uri="{FF2B5EF4-FFF2-40B4-BE49-F238E27FC236}">
                      <a16:creationId xmlns:a16="http://schemas.microsoft.com/office/drawing/2014/main" id="{D02E9016-4A80-14BC-90D2-866C16386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5087" y="3996369"/>
                  <a:ext cx="220573" cy="253916"/>
                </a:xfrm>
                <a:prstGeom prst="rect">
                  <a:avLst/>
                </a:prstGeom>
                <a:blipFill>
                  <a:blip r:embed="rId7"/>
                  <a:stretch>
                    <a:fillRect l="-31250" r="-18750" b="-26316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Equation">
                  <a:extLst>
                    <a:ext uri="{FF2B5EF4-FFF2-40B4-BE49-F238E27FC236}">
                      <a16:creationId xmlns:a16="http://schemas.microsoft.com/office/drawing/2014/main" id="{9C52D98E-A745-320F-C387-6F7BE22C361A}"/>
                    </a:ext>
                  </a:extLst>
                </p:cNvPr>
                <p:cNvSpPr txBox="1"/>
                <p:nvPr/>
              </p:nvSpPr>
              <p:spPr>
                <a:xfrm>
                  <a:off x="8850989" y="2923462"/>
                  <a:ext cx="243272" cy="25391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𝛼</m:t>
                            </m:r>
                          </m:e>
                          <m:sub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0" sz="16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Equation">
                  <a:extLst>
                    <a:ext uri="{FF2B5EF4-FFF2-40B4-BE49-F238E27FC236}">
                      <a16:creationId xmlns:a16="http://schemas.microsoft.com/office/drawing/2014/main" id="{9C52D98E-A745-320F-C387-6F7BE22C3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0989" y="2923462"/>
                  <a:ext cx="243272" cy="253916"/>
                </a:xfrm>
                <a:prstGeom prst="rect">
                  <a:avLst/>
                </a:prstGeom>
                <a:blipFill>
                  <a:blip r:embed="rId8"/>
                  <a:stretch>
                    <a:fillRect l="-16667" r="-16667" b="-26316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Equation">
                  <a:extLst>
                    <a:ext uri="{FF2B5EF4-FFF2-40B4-BE49-F238E27FC236}">
                      <a16:creationId xmlns:a16="http://schemas.microsoft.com/office/drawing/2014/main" id="{9F64A08A-310F-9A85-38CE-673997ABE19F}"/>
                    </a:ext>
                  </a:extLst>
                </p:cNvPr>
                <p:cNvSpPr txBox="1"/>
                <p:nvPr/>
              </p:nvSpPr>
              <p:spPr>
                <a:xfrm>
                  <a:off x="9086572" y="3444330"/>
                  <a:ext cx="196913" cy="25391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sz="16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0" sz="16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Equation">
                  <a:extLst>
                    <a:ext uri="{FF2B5EF4-FFF2-40B4-BE49-F238E27FC236}">
                      <a16:creationId xmlns:a16="http://schemas.microsoft.com/office/drawing/2014/main" id="{9F64A08A-310F-9A85-38CE-673997ABE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6572" y="3444330"/>
                  <a:ext cx="196913" cy="253916"/>
                </a:xfrm>
                <a:prstGeom prst="rect">
                  <a:avLst/>
                </a:prstGeom>
                <a:blipFill>
                  <a:blip r:embed="rId9"/>
                  <a:stretch>
                    <a:fillRect l="-33333" r="-13333" b="-33333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D-NeRF [Pumarola et al. CVPR 2021], Nerfies [Park et al. ICCV 2021], HyperNeRF, NR-NeRF, etc..">
            <a:extLst>
              <a:ext uri="{FF2B5EF4-FFF2-40B4-BE49-F238E27FC236}">
                <a16:creationId xmlns:a16="http://schemas.microsoft.com/office/drawing/2014/main" id="{B88DB65D-FE53-77A0-93E1-E775B25E41F6}"/>
              </a:ext>
            </a:extLst>
          </p:cNvPr>
          <p:cNvSpPr txBox="1"/>
          <p:nvPr/>
        </p:nvSpPr>
        <p:spPr>
          <a:xfrm>
            <a:off x="3630162" y="6505135"/>
            <a:ext cx="866173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b="0"/>
            </a:lvl1pPr>
          </a:lstStyle>
          <a:p>
            <a:r>
              <a:rPr lang="en-US" altLang="ko-KR" sz="1600" dirty="0">
                <a:solidFill>
                  <a:srgbClr val="000000"/>
                </a:solidFill>
                <a:latin typeface="Helvetica" pitchFamily="2" charset="0"/>
              </a:rPr>
              <a:t>CS180/280A: Intro to Computer Vision and Computational Photography, </a:t>
            </a:r>
            <a:r>
              <a:rPr lang="en-US" altLang="ko-KR" sz="1600" dirty="0">
                <a:solidFill>
                  <a:srgbClr val="000000"/>
                </a:solidFill>
              </a:rPr>
              <a:t>UC Berkeley Fall 2023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30098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BCC4-E627-CE1F-C80F-1D02BFEB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ED582-2DBE-2E65-5AE5-604E8821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ea typeface="맑은 고딕"/>
                <a:cs typeface="Calibri"/>
              </a:rPr>
              <a:t>Sampling points</a:t>
            </a:r>
            <a:endParaRPr lang="ko-KR" altLang="en-US" dirty="0" err="1">
              <a:latin typeface="Calibri"/>
              <a:ea typeface="맑은 고딕"/>
              <a:cs typeface="Calibri"/>
            </a:endParaRPr>
          </a:p>
        </p:txBody>
      </p:sp>
      <p:pic>
        <p:nvPicPr>
          <p:cNvPr id="27" name="그림 26" descr="텍스트, 폰트, 화이트, 친필이(가) 표시된 사진&#10;&#10;자동 생성된 설명">
            <a:extLst>
              <a:ext uri="{FF2B5EF4-FFF2-40B4-BE49-F238E27FC236}">
                <a16:creationId xmlns:a16="http://schemas.microsoft.com/office/drawing/2014/main" id="{3451AEAE-DC44-472D-5C83-D5FE6E55AB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58" y="1440633"/>
            <a:ext cx="9426066" cy="1566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내용 개체 틀 4">
                <a:extLst>
                  <a:ext uri="{FF2B5EF4-FFF2-40B4-BE49-F238E27FC236}">
                    <a16:creationId xmlns:a16="http://schemas.microsoft.com/office/drawing/2014/main" id="{7BC5A611-CCF1-0B45-D038-46BCBB2E1A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7591" y="3374731"/>
                <a:ext cx="10515600" cy="2918494"/>
              </a:xfrm>
            </p:spPr>
            <p:txBody>
              <a:bodyPr>
                <a:normAutofit/>
              </a:bodyPr>
              <a:lstStyle/>
              <a:p>
                <a:r>
                  <a:rPr lang="en" altLang="ko-KR" b="0" i="1" dirty="0">
                    <a:solidFill>
                      <a:srgbClr val="212529"/>
                    </a:solidFill>
                    <a:effectLst/>
                    <a:latin typeface="KaTeX_Math"/>
                  </a:rPr>
                  <a:t>T</a:t>
                </a:r>
                <a:r>
                  <a:rPr lang="en" altLang="ko-KR" b="0" i="0" dirty="0">
                    <a:solidFill>
                      <a:srgbClr val="212529"/>
                    </a:solidFill>
                    <a:effectLst/>
                    <a:latin typeface="KaTeX_Main"/>
                  </a:rPr>
                  <a:t>(</a:t>
                </a:r>
                <a:r>
                  <a:rPr lang="en" altLang="ko-KR" b="0" i="1" dirty="0">
                    <a:solidFill>
                      <a:srgbClr val="212529"/>
                    </a:solidFill>
                    <a:effectLst/>
                    <a:latin typeface="KaTeX_Math"/>
                  </a:rPr>
                  <a:t>t</a:t>
                </a:r>
                <a:r>
                  <a:rPr lang="en" altLang="ko-KR" b="0" i="0" dirty="0">
                    <a:solidFill>
                      <a:srgbClr val="212529"/>
                    </a:solidFill>
                    <a:effectLst/>
                    <a:latin typeface="KaTeX_Main"/>
                  </a:rPr>
                  <a:t>) </a:t>
                </a:r>
                <a:r>
                  <a:rPr lang="en" altLang="ko-KR" b="0" i="0" dirty="0">
                    <a:solidFill>
                      <a:srgbClr val="212529"/>
                    </a:solidFill>
                    <a:effectLst/>
                    <a:latin typeface="-apple-system"/>
                  </a:rPr>
                  <a:t>: </a:t>
                </a:r>
                <a:r>
                  <a:rPr lang="en" altLang="ko-KR" b="1" i="0" dirty="0">
                    <a:solidFill>
                      <a:srgbClr val="212529"/>
                    </a:solidFill>
                    <a:effectLst/>
                    <a:latin typeface="-apple-system"/>
                  </a:rPr>
                  <a:t>accumulated transmittance</a:t>
                </a:r>
                <a:r>
                  <a:rPr lang="en" altLang="ko-KR" b="0" i="0" dirty="0">
                    <a:solidFill>
                      <a:srgbClr val="212529"/>
                    </a:solidFill>
                    <a:effectLst/>
                    <a:latin typeface="-apple-system"/>
                  </a:rPr>
                  <a:t> 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ar-AE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𝛼</m:t>
                        </m:r>
                      </m:e>
                      <m:sub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ar-AE" altLang="ko-KR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=1−</m:t>
                    </m:r>
                    <m:r>
                      <m:rPr>
                        <m:sty m:val="p"/>
                      </m:rPr>
                      <a:rPr kumimoji="0" lang="en-US" altLang="ko-KR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exp</m:t>
                    </m:r>
                    <m:r>
                      <a:rPr kumimoji="0" lang="en-US" altLang="ko-KR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(−</m:t>
                    </m:r>
                    <m:sSub>
                      <m:sSubPr>
                        <m:ctrlPr>
                          <a:rPr kumimoji="0" lang="ar-AE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kumimoji="0" lang="ar-AE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ko-KR" alt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ar-AE" altLang="ko-KR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lang="en" altLang="ko-KR" dirty="0">
                  <a:solidFill>
                    <a:srgbClr val="212529"/>
                  </a:solidFill>
                  <a:latin typeface="-apple-system"/>
                </a:endParaRPr>
              </a:p>
              <a:p>
                <a:pPr lvl="1"/>
                <a:r>
                  <a:rPr lang="en" altLang="ko-KR" dirty="0">
                    <a:solidFill>
                      <a:srgbClr val="212529"/>
                    </a:solidFill>
                    <a:latin typeface="-apple-system"/>
                  </a:rPr>
                  <a:t>current density * </a:t>
                </a:r>
                <a:r>
                  <a:rPr lang="en" altLang="ko-KR" b="0" i="0" dirty="0">
                    <a:solidFill>
                      <a:srgbClr val="212529"/>
                    </a:solidFill>
                    <a:effectLst/>
                    <a:latin typeface="-apple-system"/>
                  </a:rPr>
                  <a:t>adjacent sample </a:t>
                </a:r>
                <a:r>
                  <a:rPr lang="en" altLang="ko-KR" b="0" i="0" dirty="0" err="1">
                    <a:solidFill>
                      <a:srgbClr val="212529"/>
                    </a:solidFill>
                    <a:effectLst/>
                    <a:latin typeface="-apple-system"/>
                  </a:rPr>
                  <a:t>dist</a:t>
                </a:r>
                <a:endParaRPr lang="en" altLang="ko-KR" b="0" i="0" dirty="0">
                  <a:solidFill>
                    <a:srgbClr val="212529"/>
                  </a:solidFill>
                  <a:effectLst/>
                  <a:latin typeface="-apple-system"/>
                </a:endParaRPr>
              </a:p>
              <a:p>
                <a:r>
                  <a:rPr lang="en" altLang="ko-KR" b="0" i="1" dirty="0">
                    <a:solidFill>
                      <a:srgbClr val="212529"/>
                    </a:solidFill>
                    <a:effectLst/>
                    <a:latin typeface="KaTeX_Math"/>
                  </a:rPr>
                  <a:t>ci</a:t>
                </a:r>
                <a:r>
                  <a:rPr lang="en" altLang="ko-KR" b="0" i="0" dirty="0">
                    <a:solidFill>
                      <a:srgbClr val="212529"/>
                    </a:solidFill>
                    <a:effectLst/>
                    <a:latin typeface="KaTeX_Main"/>
                  </a:rPr>
                  <a:t>​ : </a:t>
                </a:r>
                <a:r>
                  <a:rPr lang="en" altLang="ko-KR" dirty="0" err="1">
                    <a:solidFill>
                      <a:srgbClr val="212529"/>
                    </a:solidFill>
                    <a:latin typeface="KaTeX_Main"/>
                  </a:rPr>
                  <a:t>rgb</a:t>
                </a:r>
                <a:r>
                  <a:rPr lang="en" altLang="ko-KR" dirty="0">
                    <a:solidFill>
                      <a:srgbClr val="212529"/>
                    </a:solidFill>
                    <a:latin typeface="KaTeX_Main"/>
                  </a:rPr>
                  <a:t> </a:t>
                </a:r>
                <a:r>
                  <a:rPr lang="en" altLang="ko-KR" b="0" i="0" dirty="0">
                    <a:solidFill>
                      <a:srgbClr val="212529"/>
                    </a:solidFill>
                    <a:effectLst/>
                    <a:latin typeface="KaTeX_Main"/>
                  </a:rPr>
                  <a:t>color of current point</a:t>
                </a:r>
                <a:endParaRPr lang="en" altLang="ko-KR" b="0" i="0" dirty="0">
                  <a:solidFill>
                    <a:srgbClr val="212529"/>
                  </a:solidFill>
                  <a:effectLst/>
                  <a:latin typeface="-apple-system"/>
                </a:endParaRPr>
              </a:p>
              <a:p>
                <a:endParaRPr lang="en-US" altLang="ko-KR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n-US" altLang="ko-KR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ko-KR" altLang="en-US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0" name="내용 개체 틀 4">
                <a:extLst>
                  <a:ext uri="{FF2B5EF4-FFF2-40B4-BE49-F238E27FC236}">
                    <a16:creationId xmlns:a16="http://schemas.microsoft.com/office/drawing/2014/main" id="{7BC5A611-CCF1-0B45-D038-46BCBB2E1A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7591" y="3374731"/>
                <a:ext cx="10515600" cy="2918494"/>
              </a:xfrm>
              <a:blipFill>
                <a:blip r:embed="rId3"/>
                <a:stretch>
                  <a:fillRect l="-1086" t="-3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720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4436</TotalTime>
  <Words>4302</Words>
  <Application>Microsoft Macintosh PowerPoint</Application>
  <PresentationFormat>와이드스크린</PresentationFormat>
  <Paragraphs>422</Paragraphs>
  <Slides>50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2" baseType="lpstr">
      <vt:lpstr>-apple-system</vt:lpstr>
      <vt:lpstr>Malgun Gothic</vt:lpstr>
      <vt:lpstr>Malgun Gothic</vt:lpstr>
      <vt:lpstr>KaTeX_Main</vt:lpstr>
      <vt:lpstr>KaTeX_Math</vt:lpstr>
      <vt:lpstr>Arial</vt:lpstr>
      <vt:lpstr>Avenir Book</vt:lpstr>
      <vt:lpstr>Calibri</vt:lpstr>
      <vt:lpstr>Calibri Light</vt:lpstr>
      <vt:lpstr>Cambria Math</vt:lpstr>
      <vt:lpstr>Helvetica</vt:lpstr>
      <vt:lpstr>Office 테마</vt:lpstr>
      <vt:lpstr>Neural radiance field</vt:lpstr>
      <vt:lpstr>chapter</vt:lpstr>
      <vt:lpstr>PowerPoint 프레젠테이션</vt:lpstr>
      <vt:lpstr>Overview of NeRF</vt:lpstr>
      <vt:lpstr>Purpose of NeRF</vt:lpstr>
      <vt:lpstr>What is ray?</vt:lpstr>
      <vt:lpstr>PowerPoint 프레젠테이션</vt:lpstr>
      <vt:lpstr>Discreatized volume ray casting</vt:lpstr>
      <vt:lpstr>Sampling points</vt:lpstr>
      <vt:lpstr>Summary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songjihun</cp:lastModifiedBy>
  <cp:revision>488</cp:revision>
  <dcterms:created xsi:type="dcterms:W3CDTF">2024-02-01T07:02:21Z</dcterms:created>
  <dcterms:modified xsi:type="dcterms:W3CDTF">2025-05-13T15:18:13Z</dcterms:modified>
</cp:coreProperties>
</file>